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Roboto Mon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25">
          <p15:clr>
            <a:srgbClr val="A4A3A4"/>
          </p15:clr>
        </p15:guide>
        <p15:guide id="2" pos="1209">
          <p15:clr>
            <a:srgbClr val="A4A3A4"/>
          </p15:clr>
        </p15:guide>
        <p15:guide id="3" pos="2955">
          <p15:clr>
            <a:srgbClr val="A4A3A4"/>
          </p15:clr>
        </p15:guide>
        <p15:guide id="4" pos="2071">
          <p15:clr>
            <a:srgbClr val="A4A3A4"/>
          </p15:clr>
        </p15:guide>
        <p15:guide id="5" pos="3840">
          <p15:clr>
            <a:srgbClr val="A4A3A4"/>
          </p15:clr>
        </p15:guide>
        <p15:guide id="6" pos="4702">
          <p15:clr>
            <a:srgbClr val="A4A3A4"/>
          </p15:clr>
        </p15:guide>
        <p15:guide id="7" pos="5586">
          <p15:clr>
            <a:srgbClr val="A4A3A4"/>
          </p15:clr>
        </p15:guide>
        <p15:guide id="8" pos="7333">
          <p15:clr>
            <a:srgbClr val="A4A3A4"/>
          </p15:clr>
        </p15:guide>
        <p15:guide id="9" orient="horz" pos="3952">
          <p15:clr>
            <a:srgbClr val="A4A3A4"/>
          </p15:clr>
        </p15:guide>
        <p15:guide id="10" pos="6471">
          <p15:clr>
            <a:srgbClr val="A4A3A4"/>
          </p15:clr>
        </p15:guide>
        <p15:guide id="11" orient="horz" pos="913">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5"/>
        <p:guide pos="1209"/>
        <p:guide pos="2955"/>
        <p:guide pos="2071"/>
        <p:guide pos="3840"/>
        <p:guide pos="4702"/>
        <p:guide pos="5586"/>
        <p:guide pos="7333"/>
        <p:guide pos="3952" orient="horz"/>
        <p:guide pos="6471"/>
        <p:guide pos="913"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Mono-bold.fntdata"/><Relationship Id="rId21" Type="http://schemas.openxmlformats.org/officeDocument/2006/relationships/slide" Target="slides/slide16.xml"/><Relationship Id="rId43" Type="http://schemas.openxmlformats.org/officeDocument/2006/relationships/font" Target="fonts/RobotoMono-regular.fntdata"/><Relationship Id="rId24" Type="http://schemas.openxmlformats.org/officeDocument/2006/relationships/slide" Target="slides/slide19.xml"/><Relationship Id="rId46" Type="http://schemas.openxmlformats.org/officeDocument/2006/relationships/font" Target="fonts/RobotoMono-boldItalic.fntdata"/><Relationship Id="rId23" Type="http://schemas.openxmlformats.org/officeDocument/2006/relationships/slide" Target="slides/slide18.xml"/><Relationship Id="rId45"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ru-RU"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60d423975c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ru-RU" sz="1100">
                <a:latin typeface="Arial"/>
                <a:ea typeface="Arial"/>
                <a:cs typeface="Arial"/>
                <a:sym typeface="Arial"/>
              </a:rPr>
              <a:t>Набор данных и цель</a:t>
            </a:r>
            <a:br>
              <a:rPr b="1" lang="ru-RU"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ru-RU" sz="1100">
                <a:latin typeface="Arial"/>
                <a:ea typeface="Arial"/>
                <a:cs typeface="Arial"/>
                <a:sym typeface="Arial"/>
              </a:rPr>
              <a:t>Использован hg38-выравненный датасет ssDNA-Seq (Kouzine et al.) для поиска нестандартных (не-B) форм ДНК в живых клетках.</a:t>
            </a:r>
            <a:br>
              <a:rPr lang="ru-RU"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None/>
            </a:pPr>
            <a:r>
              <a:rPr b="1" lang="ru-RU" sz="1100">
                <a:latin typeface="Arial"/>
                <a:ea typeface="Arial"/>
                <a:cs typeface="Arial"/>
                <a:sym typeface="Arial"/>
              </a:rPr>
              <a:t>Проверка G-квадруплексных (G4) сигналов</a:t>
            </a:r>
            <a:br>
              <a:rPr b="1" lang="ru-RU"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ru-RU" sz="1100">
                <a:latin typeface="Arial"/>
                <a:ea typeface="Arial"/>
                <a:cs typeface="Arial"/>
                <a:sym typeface="Arial"/>
              </a:rPr>
              <a:t>Пересекали пики ssDNA-Seq (данные из клеток) с высоконадежными G4-сайтами, полученными методом G4-Seq на «голой» человеческой ДНК (in vitro).</a:t>
            </a:r>
            <a:br>
              <a:rPr lang="ru-RU"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ru-RU" sz="1100">
                <a:latin typeface="Arial"/>
                <a:ea typeface="Arial"/>
                <a:cs typeface="Arial"/>
                <a:sym typeface="Arial"/>
              </a:rPr>
              <a:t>Выявили хорошее совпадение между пиками ssDNA и G4-мотивами, что подтверждает: многие ssDNA-сигналы действительно соответствуют свернутым G4-структурам в клетке.</a:t>
            </a:r>
            <a:br>
              <a:rPr lang="ru-RU"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None/>
            </a:pPr>
            <a:r>
              <a:rPr b="1" lang="ru-RU" sz="1100">
                <a:latin typeface="Arial"/>
                <a:ea typeface="Arial"/>
                <a:cs typeface="Arial"/>
                <a:sym typeface="Arial"/>
              </a:rPr>
              <a:t>Поиск участков Z-ДНК</a:t>
            </a:r>
            <a:br>
              <a:rPr b="1" lang="ru-RU"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ru-RU" sz="1100">
                <a:latin typeface="Arial"/>
                <a:ea typeface="Arial"/>
                <a:cs typeface="Arial"/>
                <a:sym typeface="Arial"/>
              </a:rPr>
              <a:t>Считаем участок Z-ДНК, если:</a:t>
            </a:r>
            <a:br>
              <a:rPr lang="ru-RU" sz="1100">
                <a:latin typeface="Arial"/>
                <a:ea typeface="Arial"/>
                <a:cs typeface="Arial"/>
                <a:sym typeface="Arial"/>
              </a:rPr>
            </a:b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lang="ru-RU" sz="1100">
                <a:latin typeface="Arial"/>
                <a:ea typeface="Arial"/>
                <a:cs typeface="Arial"/>
                <a:sym typeface="Arial"/>
              </a:rPr>
              <a:t>ssDNA-Seq фиксирует «свободные» (неспаренные) тимины,</a:t>
            </a:r>
            <a:br>
              <a:rPr lang="ru-RU" sz="1100">
                <a:latin typeface="Arial"/>
                <a:ea typeface="Arial"/>
                <a:cs typeface="Arial"/>
                <a:sym typeface="Arial"/>
              </a:rPr>
            </a:b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rabicPeriod"/>
            </a:pPr>
            <a:r>
              <a:rPr lang="ru-RU" sz="1100">
                <a:latin typeface="Arial"/>
                <a:ea typeface="Arial"/>
                <a:cs typeface="Arial"/>
                <a:sym typeface="Arial"/>
              </a:rPr>
              <a:t>эти тимины попадают внутрь последовательности, которую статистический алгоритм (например, Z-HUNT3) предсказывает способной перейти в Z-форму.</a:t>
            </a:r>
            <a:br>
              <a:rPr lang="ru-RU"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ru-RU" sz="1100">
                <a:latin typeface="Arial"/>
                <a:ea typeface="Arial"/>
                <a:cs typeface="Arial"/>
                <a:sym typeface="Arial"/>
              </a:rPr>
              <a:t>Модифицированные тимины указывают на точки B→Z-перехода, где правая спираль B-ДНК переходит в левую Z-ДНК.</a:t>
            </a:r>
            <a:br>
              <a:rPr lang="ru-RU"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1200"/>
              </a:spcBef>
              <a:spcAft>
                <a:spcPts val="0"/>
              </a:spcAft>
              <a:buNone/>
            </a:pPr>
            <a:r>
              <a:rPr b="1" lang="ru-RU" sz="1100">
                <a:latin typeface="Arial"/>
                <a:ea typeface="Arial"/>
                <a:cs typeface="Arial"/>
                <a:sym typeface="Arial"/>
              </a:rPr>
              <a:t>Итог</a:t>
            </a:r>
            <a:br>
              <a:rPr b="1" lang="ru-RU" sz="1100">
                <a:latin typeface="Arial"/>
                <a:ea typeface="Arial"/>
                <a:cs typeface="Arial"/>
                <a:sym typeface="Arial"/>
              </a:rPr>
            </a:b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ru-RU" sz="1100">
                <a:latin typeface="Arial"/>
                <a:ea typeface="Arial"/>
                <a:cs typeface="Arial"/>
                <a:sym typeface="Arial"/>
              </a:rPr>
              <a:t>Объединённые данные (KEx) позволяют точно определить и изучить, где в геноме человека в живых клетках образуются G4-структуры, Z-ДНК и другие вторичные конфигурации.</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287" name="Google Shape;287;g360d423975c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617cfddc9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3617cfddc9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618a8fcaa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3618a8fcaa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60d423975c_0_1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360d423975c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618a8fcaa0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ru-RU" sz="1100">
                <a:latin typeface="Arial"/>
                <a:ea typeface="Arial"/>
                <a:cs typeface="Arial"/>
                <a:sym typeface="Arial"/>
              </a:rPr>
              <a:t>Informally, the difference between the two methods is that IG will show exactly how each</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ru-RU" sz="1100">
                <a:latin typeface="Arial"/>
                <a:ea typeface="Arial"/>
                <a:cs typeface="Arial"/>
                <a:sym typeface="Arial"/>
              </a:rPr>
              <a:t>token affected the predictions from the null vector to the vector with real values, while SmoothGrad</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ru-RU" sz="1100">
                <a:latin typeface="Arial"/>
                <a:ea typeface="Arial"/>
                <a:cs typeface="Arial"/>
                <a:sym typeface="Arial"/>
              </a:rPr>
              <a:t>removes random bursts of tokens by generating n noisy copies of embeddings with real values and</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ru-RU" sz="1100">
                <a:latin typeface="Arial"/>
                <a:ea typeface="Arial"/>
                <a:cs typeface="Arial"/>
                <a:sym typeface="Arial"/>
              </a:rPr>
              <a:t>counting the gradient over them, which is then averaged.</a:t>
            </a:r>
            <a:endParaRPr b="1" sz="1100">
              <a:latin typeface="Arial"/>
              <a:ea typeface="Arial"/>
              <a:cs typeface="Arial"/>
              <a:sym typeface="Arial"/>
            </a:endParaRPr>
          </a:p>
          <a:p>
            <a:pPr indent="0" lvl="0" marL="0" rtl="0" algn="l">
              <a:spcBef>
                <a:spcPts val="0"/>
              </a:spcBef>
              <a:spcAft>
                <a:spcPts val="0"/>
              </a:spcAft>
              <a:buNone/>
            </a:pPr>
            <a:r>
              <a:t/>
            </a:r>
            <a:endParaRPr/>
          </a:p>
        </p:txBody>
      </p:sp>
      <p:sp>
        <p:nvSpPr>
          <p:cNvPr id="338" name="Google Shape;338;g3618a8fcaa0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60d423975c_0_2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ru-RU" sz="1100">
                <a:latin typeface="Arial"/>
                <a:ea typeface="Arial"/>
                <a:cs typeface="Arial"/>
                <a:sym typeface="Arial"/>
              </a:rPr>
              <a:t>Informally, the difference between the two methods is that IG will show exactly how each</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ru-RU" sz="1100">
                <a:latin typeface="Arial"/>
                <a:ea typeface="Arial"/>
                <a:cs typeface="Arial"/>
                <a:sym typeface="Arial"/>
              </a:rPr>
              <a:t>token affected the predictions from the null vector to the vector with real values, while SmoothGrad</a:t>
            </a:r>
            <a:endParaRPr b="1"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ru-RU" sz="1100">
                <a:latin typeface="Arial"/>
                <a:ea typeface="Arial"/>
                <a:cs typeface="Arial"/>
                <a:sym typeface="Arial"/>
              </a:rPr>
              <a:t>removes random bursts of tokens by generating n noisy copies of embeddings with real values and</a:t>
            </a:r>
            <a:endParaRPr b="1" sz="1100">
              <a:latin typeface="Arial"/>
              <a:ea typeface="Arial"/>
              <a:cs typeface="Arial"/>
              <a:sym typeface="Arial"/>
            </a:endParaRPr>
          </a:p>
          <a:p>
            <a:pPr indent="0" lvl="0" marL="0" rtl="0" algn="l">
              <a:spcBef>
                <a:spcPts val="0"/>
              </a:spcBef>
              <a:spcAft>
                <a:spcPts val="0"/>
              </a:spcAft>
              <a:buNone/>
            </a:pPr>
            <a:r>
              <a:rPr b="1" lang="ru-RU" sz="1100">
                <a:latin typeface="Arial"/>
                <a:ea typeface="Arial"/>
                <a:cs typeface="Arial"/>
                <a:sym typeface="Arial"/>
              </a:rPr>
              <a:t>counting the gradient over them, which is then averaged.</a:t>
            </a:r>
            <a:endParaRPr b="1"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a:p>
            <a:pPr indent="0" lvl="0" marL="0" rtl="0" algn="l">
              <a:spcBef>
                <a:spcPts val="0"/>
              </a:spcBef>
              <a:spcAft>
                <a:spcPts val="0"/>
              </a:spcAft>
              <a:buNone/>
            </a:pPr>
            <a:r>
              <a:t/>
            </a:r>
            <a:endParaRPr b="1" sz="1100">
              <a:latin typeface="Arial"/>
              <a:ea typeface="Arial"/>
              <a:cs typeface="Arial"/>
              <a:sym typeface="Arial"/>
            </a:endParaRPr>
          </a:p>
        </p:txBody>
      </p:sp>
      <p:sp>
        <p:nvSpPr>
          <p:cNvPr id="352" name="Google Shape;352;g360d423975c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60d423975c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360d423975c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61ae030c11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361ae030c1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60d423975c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360d423975c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60d423975c_0_2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360d423975c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ru-RU"/>
              <a:t>вводная как ии круто и что есть еще биология а что если соединить</a:t>
            </a:r>
            <a:endParaRPr/>
          </a:p>
          <a:p>
            <a:pPr indent="0" lvl="0" marL="0" rtl="0" algn="l">
              <a:spcBef>
                <a:spcPts val="0"/>
              </a:spcBef>
              <a:spcAft>
                <a:spcPts val="0"/>
              </a:spcAft>
              <a:buNone/>
            </a:pPr>
            <a:r>
              <a:t/>
            </a:r>
            <a:endParaRPr/>
          </a:p>
        </p:txBody>
      </p:sp>
      <p:sp>
        <p:nvSpPr>
          <p:cNvPr id="188" name="Google Shape;18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60d423975c_0_3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360d423975c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60d423975c_0_3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g360d423975c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60d423975c_0_4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360d423975c_0_4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61b2d11541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361b2d1154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60d423975c_0_3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360d423975c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60d423975c_0_4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360d423975c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60d423975c_0_4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360d423975c_0_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60d423975c_0_4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360d423975c_0_4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60d423975c_0_4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360d423975c_0_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60d423975c_0_5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360d423975c_0_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0e1a37f4d3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0e1a37f4d3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60d423975c_0_5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360d423975c_0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60d423975c_0_5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g360d423975c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60d423975c_0_5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g360d423975c_0_5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60d423975c_0_6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g360d423975c_0_6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60d423975c_0_6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g360d423975c_0_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61b2d11541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361b2d11541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61b2d11541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361b2d11541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0d423975c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360d423975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61ae030c1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361ae030c1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e1a37f4d3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20e1a37f4d3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0d423975c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360d423975c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60d423975c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360d423975c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e1a37f4d3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0e1a37f4d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ложка">
  <p:cSld name="Обложка">
    <p:bg>
      <p:bgPr>
        <a:blipFill>
          <a:blip r:embed="rId2">
            <a:alphaModFix/>
          </a:blip>
          <a:stretch>
            <a:fillRect/>
          </a:stretch>
        </a:blip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3">
            <a:alphaModFix/>
          </a:blip>
          <a:srcRect b="0" l="0" r="0" t="0"/>
          <a:stretch/>
        </p:blipFill>
        <p:spPr>
          <a:xfrm>
            <a:off x="1013859" y="962173"/>
            <a:ext cx="886499" cy="886499"/>
          </a:xfrm>
          <a:prstGeom prst="rect">
            <a:avLst/>
          </a:prstGeom>
          <a:noFill/>
          <a:ln>
            <a:noFill/>
          </a:ln>
        </p:spPr>
      </p:pic>
      <p:cxnSp>
        <p:nvCxnSpPr>
          <p:cNvPr id="12" name="Google Shape;12;p2"/>
          <p:cNvCxnSpPr/>
          <p:nvPr/>
        </p:nvCxnSpPr>
        <p:spPr>
          <a:xfrm>
            <a:off x="6090212" y="985336"/>
            <a:ext cx="0" cy="840173"/>
          </a:xfrm>
          <a:prstGeom prst="straightConnector1">
            <a:avLst/>
          </a:prstGeom>
          <a:noFill/>
          <a:ln cap="flat" cmpd="sng" w="12700">
            <a:solidFill>
              <a:srgbClr val="102D69"/>
            </a:solidFill>
            <a:prstDash val="solid"/>
            <a:miter lim="800000"/>
            <a:headEnd len="sm" w="sm" type="none"/>
            <a:tailEnd len="sm" w="sm" type="none"/>
          </a:ln>
        </p:spPr>
      </p:cxnSp>
      <p:cxnSp>
        <p:nvCxnSpPr>
          <p:cNvPr id="13" name="Google Shape;13;p2"/>
          <p:cNvCxnSpPr/>
          <p:nvPr/>
        </p:nvCxnSpPr>
        <p:spPr>
          <a:xfrm>
            <a:off x="8642581" y="985336"/>
            <a:ext cx="0" cy="840173"/>
          </a:xfrm>
          <a:prstGeom prst="straightConnector1">
            <a:avLst/>
          </a:prstGeom>
          <a:noFill/>
          <a:ln cap="flat" cmpd="sng" w="12700">
            <a:solidFill>
              <a:srgbClr val="102D69"/>
            </a:solidFill>
            <a:prstDash val="solid"/>
            <a:miter lim="800000"/>
            <a:headEnd len="sm" w="sm" type="none"/>
            <a:tailEnd len="sm" w="sm" type="none"/>
          </a:ln>
        </p:spPr>
      </p:cxnSp>
      <p:cxnSp>
        <p:nvCxnSpPr>
          <p:cNvPr id="14" name="Google Shape;14;p2"/>
          <p:cNvCxnSpPr/>
          <p:nvPr/>
        </p:nvCxnSpPr>
        <p:spPr>
          <a:xfrm>
            <a:off x="11179047" y="985336"/>
            <a:ext cx="0" cy="840173"/>
          </a:xfrm>
          <a:prstGeom prst="straightConnector1">
            <a:avLst/>
          </a:prstGeom>
          <a:noFill/>
          <a:ln cap="flat" cmpd="sng" w="12700">
            <a:solidFill>
              <a:srgbClr val="102D69"/>
            </a:solidFill>
            <a:prstDash val="solid"/>
            <a:miter lim="800000"/>
            <a:headEnd len="sm" w="sm" type="none"/>
            <a:tailEnd len="sm" w="sm" type="none"/>
          </a:ln>
        </p:spPr>
      </p:cxnSp>
      <p:sp>
        <p:nvSpPr>
          <p:cNvPr id="15" name="Google Shape;15;p2"/>
          <p:cNvSpPr txBox="1"/>
          <p:nvPr>
            <p:ph type="title"/>
          </p:nvPr>
        </p:nvSpPr>
        <p:spPr>
          <a:xfrm>
            <a:off x="1027967" y="2404670"/>
            <a:ext cx="7634059" cy="1978323"/>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rgbClr val="0E2D69"/>
              </a:buClr>
              <a:buSzPts val="4300"/>
              <a:buFont typeface="Arial"/>
              <a:buNone/>
              <a:defRPr b="0" i="0" sz="4300" u="none" cap="none" strike="noStrike">
                <a:solidFill>
                  <a:srgbClr val="0E2D6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2"/>
          <p:cNvSpPr txBox="1"/>
          <p:nvPr>
            <p:ph idx="1" type="body"/>
          </p:nvPr>
        </p:nvSpPr>
        <p:spPr>
          <a:xfrm>
            <a:off x="2074947" y="1187841"/>
            <a:ext cx="3848717" cy="435163"/>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 name="Google Shape;17;p2"/>
          <p:cNvSpPr txBox="1"/>
          <p:nvPr>
            <p:ph idx="2" type="body"/>
          </p:nvPr>
        </p:nvSpPr>
        <p:spPr>
          <a:xfrm>
            <a:off x="6259420" y="1173829"/>
            <a:ext cx="2278063" cy="463186"/>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200"/>
              <a:buFont typeface="Arial"/>
              <a:buNone/>
              <a:defRPr b="0" i="0" sz="1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3" type="body"/>
          </p:nvPr>
        </p:nvSpPr>
        <p:spPr>
          <a:xfrm>
            <a:off x="8786720" y="1173829"/>
            <a:ext cx="2217738" cy="463186"/>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200"/>
              <a:buFont typeface="Arial"/>
              <a:buNone/>
              <a:defRPr b="0" i="0" sz="1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4" type="body"/>
          </p:nvPr>
        </p:nvSpPr>
        <p:spPr>
          <a:xfrm>
            <a:off x="1027967" y="4824914"/>
            <a:ext cx="7625267" cy="65286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2">
  <p:cSld name="Текст_2">
    <p:bg>
      <p:bgPr>
        <a:blipFill>
          <a:blip r:embed="rId2">
            <a:alphaModFix/>
          </a:blip>
          <a:stretch>
            <a:fillRect/>
          </a:stretch>
        </a:blipFill>
      </p:bgPr>
    </p:bg>
    <p:spTree>
      <p:nvGrpSpPr>
        <p:cNvPr id="133" name="Shape 133"/>
        <p:cNvGrpSpPr/>
        <p:nvPr/>
      </p:nvGrpSpPr>
      <p:grpSpPr>
        <a:xfrm>
          <a:off x="0" y="0"/>
          <a:ext cx="0" cy="0"/>
          <a:chOff x="0" y="0"/>
          <a:chExt cx="0" cy="0"/>
        </a:xfrm>
      </p:grpSpPr>
      <p:pic>
        <p:nvPicPr>
          <p:cNvPr descr="Icon&#10;&#10;Description automatically generated" id="134" name="Google Shape;134;p11"/>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35" name="Google Shape;135;p11"/>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36" name="Google Shape;136;p11"/>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37" name="Google Shape;137;p11"/>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38" name="Google Shape;138;p11"/>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139" name="Google Shape;139;p11"/>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40" name="Google Shape;140;p11"/>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1" name="Google Shape;141;p11"/>
          <p:cNvSpPr txBox="1"/>
          <p:nvPr>
            <p:ph idx="1" type="body"/>
          </p:nvPr>
        </p:nvSpPr>
        <p:spPr>
          <a:xfrm>
            <a:off x="585897" y="2379663"/>
            <a:ext cx="11057971" cy="3745092"/>
          </a:xfrm>
          <a:prstGeom prst="rect">
            <a:avLst/>
          </a:prstGeom>
          <a:noFill/>
          <a:ln>
            <a:noFill/>
          </a:ln>
        </p:spPr>
        <p:txBody>
          <a:bodyPr anchorCtr="0" anchor="t" bIns="45700" lIns="0" spcFirstLastPara="1" rIns="0" wrap="square" tIns="0">
            <a:noAutofit/>
          </a:bodyPr>
          <a:lstStyle>
            <a:lvl1pPr indent="-228600" lvl="0" marL="457200" marR="0" rtl="0" algn="l">
              <a:lnSpc>
                <a:spcPct val="100000"/>
              </a:lnSpc>
              <a:spcBef>
                <a:spcPts val="12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2" name="Google Shape;142;p11"/>
          <p:cNvSpPr txBox="1"/>
          <p:nvPr>
            <p:ph idx="2"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 name="Google Shape;143;p11"/>
          <p:cNvSpPr txBox="1"/>
          <p:nvPr>
            <p:ph idx="3"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4" name="Google Shape;144;p11"/>
          <p:cNvSpPr txBox="1"/>
          <p:nvPr>
            <p:ph idx="4"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3">
  <p:cSld name="Текст_3">
    <p:bg>
      <p:bgPr>
        <a:blipFill>
          <a:blip r:embed="rId2">
            <a:alphaModFix/>
          </a:blip>
          <a:stretch>
            <a:fillRect/>
          </a:stretch>
        </a:blipFill>
      </p:bgPr>
    </p:bg>
    <p:spTree>
      <p:nvGrpSpPr>
        <p:cNvPr id="145" name="Shape 145"/>
        <p:cNvGrpSpPr/>
        <p:nvPr/>
      </p:nvGrpSpPr>
      <p:grpSpPr>
        <a:xfrm>
          <a:off x="0" y="0"/>
          <a:ext cx="0" cy="0"/>
          <a:chOff x="0" y="0"/>
          <a:chExt cx="0" cy="0"/>
        </a:xfrm>
      </p:grpSpPr>
      <p:pic>
        <p:nvPicPr>
          <p:cNvPr descr="Icon&#10;&#10;Description automatically generated" id="146" name="Google Shape;146;p12"/>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47" name="Google Shape;147;p12"/>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48" name="Google Shape;148;p12"/>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49" name="Google Shape;149;p12"/>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50" name="Google Shape;150;p12"/>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151" name="Google Shape;151;p12"/>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52" name="Google Shape;152;p12"/>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 name="Google Shape;153;p12"/>
          <p:cNvSpPr txBox="1"/>
          <p:nvPr>
            <p:ph idx="2"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4" name="Google Shape;154;p12"/>
          <p:cNvSpPr txBox="1"/>
          <p:nvPr>
            <p:ph idx="3" type="body"/>
          </p:nvPr>
        </p:nvSpPr>
        <p:spPr>
          <a:xfrm>
            <a:off x="6259892" y="2379663"/>
            <a:ext cx="5383968" cy="3451794"/>
          </a:xfrm>
          <a:prstGeom prst="rect">
            <a:avLst/>
          </a:prstGeom>
          <a:noFill/>
          <a:ln>
            <a:noFill/>
          </a:ln>
        </p:spPr>
        <p:txBody>
          <a:bodyPr anchorCtr="0" anchor="t" bIns="0" lIns="0" spcFirstLastPara="1" rIns="0" wrap="square" tIns="0">
            <a:normAutofit/>
          </a:bodyPr>
          <a:lstStyle>
            <a:lvl1pPr indent="-228600" lvl="0" marL="457200" marR="0" rtl="0" algn="l">
              <a:lnSpc>
                <a:spcPct val="90000"/>
              </a:lnSpc>
              <a:spcBef>
                <a:spcPts val="1000"/>
              </a:spcBef>
              <a:spcAft>
                <a:spcPts val="0"/>
              </a:spcAft>
              <a:buClr>
                <a:srgbClr val="0E2D69"/>
              </a:buClr>
              <a:buSzPts val="3200"/>
              <a:buFont typeface="Arial"/>
              <a:buNone/>
              <a:defRPr b="0" i="0" sz="3200" u="none" cap="none" strike="noStrike">
                <a:solidFill>
                  <a:srgbClr val="0E2D69"/>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5" name="Google Shape;155;p12"/>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6" name="Google Shape;156;p12"/>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7" name="Google Shape;157;p12"/>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p12"/>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ифры">
  <p:cSld name="Цифры">
    <p:bg>
      <p:bgPr>
        <a:blipFill>
          <a:blip r:embed="rId2">
            <a:alphaModFix/>
          </a:blip>
          <a:stretch>
            <a:fillRect/>
          </a:stretch>
        </a:blipFill>
      </p:bgPr>
    </p:bg>
    <p:spTree>
      <p:nvGrpSpPr>
        <p:cNvPr id="159" name="Shape 159"/>
        <p:cNvGrpSpPr/>
        <p:nvPr/>
      </p:nvGrpSpPr>
      <p:grpSpPr>
        <a:xfrm>
          <a:off x="0" y="0"/>
          <a:ext cx="0" cy="0"/>
          <a:chOff x="0" y="0"/>
          <a:chExt cx="0" cy="0"/>
        </a:xfrm>
      </p:grpSpPr>
      <p:pic>
        <p:nvPicPr>
          <p:cNvPr descr="Icon&#10;&#10;Description automatically generated" id="160" name="Google Shape;160;p13"/>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61" name="Google Shape;161;p13"/>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62" name="Google Shape;162;p13"/>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63" name="Google Shape;163;p13"/>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64" name="Google Shape;164;p13"/>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165" name="Google Shape;165;p13"/>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66" name="Google Shape;166;p13"/>
          <p:cNvSpPr txBox="1"/>
          <p:nvPr>
            <p:ph type="title"/>
          </p:nvPr>
        </p:nvSpPr>
        <p:spPr>
          <a:xfrm>
            <a:off x="585897" y="1447790"/>
            <a:ext cx="11057955"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7" name="Google Shape;167;p13"/>
          <p:cNvSpPr txBox="1"/>
          <p:nvPr>
            <p:ph idx="1" type="body"/>
          </p:nvPr>
        </p:nvSpPr>
        <p:spPr>
          <a:xfrm>
            <a:off x="575076" y="4103994"/>
            <a:ext cx="2758143"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8" name="Google Shape;168;p13"/>
          <p:cNvSpPr txBox="1"/>
          <p:nvPr>
            <p:ph idx="2" type="body"/>
          </p:nvPr>
        </p:nvSpPr>
        <p:spPr>
          <a:xfrm>
            <a:off x="4047007" y="4103994"/>
            <a:ext cx="2757612"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p13"/>
          <p:cNvSpPr txBox="1"/>
          <p:nvPr>
            <p:ph idx="3" type="body"/>
          </p:nvPr>
        </p:nvSpPr>
        <p:spPr>
          <a:xfrm>
            <a:off x="7518938" y="4103994"/>
            <a:ext cx="2757612" cy="156966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0" name="Google Shape;170;p13"/>
          <p:cNvSpPr txBox="1"/>
          <p:nvPr>
            <p:ph idx="4" type="body"/>
          </p:nvPr>
        </p:nvSpPr>
        <p:spPr>
          <a:xfrm>
            <a:off x="575076"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1" name="Google Shape;171;p13"/>
          <p:cNvSpPr txBox="1"/>
          <p:nvPr>
            <p:ph idx="5" type="body"/>
          </p:nvPr>
        </p:nvSpPr>
        <p:spPr>
          <a:xfrm>
            <a:off x="4047007"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2" name="Google Shape;172;p13"/>
          <p:cNvSpPr txBox="1"/>
          <p:nvPr>
            <p:ph idx="6" type="body"/>
          </p:nvPr>
        </p:nvSpPr>
        <p:spPr>
          <a:xfrm>
            <a:off x="7518938" y="2710235"/>
            <a:ext cx="2758143" cy="1164116"/>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9600"/>
              <a:buFont typeface="Arial"/>
              <a:buNone/>
              <a:defRPr b="0" i="0" sz="9600" u="none" cap="none" strike="noStrike">
                <a:solidFill>
                  <a:schemeClr val="dk1"/>
                </a:solidFill>
                <a:latin typeface="Arial"/>
                <a:ea typeface="Arial"/>
                <a:cs typeface="Arial"/>
                <a:sym typeface="Arial"/>
              </a:defRPr>
            </a:lvl1pPr>
            <a:lvl2pPr indent="-838200" lvl="1" marL="9144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2pPr>
            <a:lvl3pPr indent="-838200" lvl="2" marL="13716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3pPr>
            <a:lvl4pPr indent="-838200" lvl="3" marL="18288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4pPr>
            <a:lvl5pPr indent="-838200" lvl="4" marL="2286000" marR="0" rtl="0" algn="l">
              <a:lnSpc>
                <a:spcPct val="90000"/>
              </a:lnSpc>
              <a:spcBef>
                <a:spcPts val="500"/>
              </a:spcBef>
              <a:spcAft>
                <a:spcPts val="0"/>
              </a:spcAft>
              <a:buClr>
                <a:schemeClr val="dk1"/>
              </a:buClr>
              <a:buSzPts val="9600"/>
              <a:buFont typeface="Arial"/>
              <a:buChar char="•"/>
              <a:defRPr b="0" i="0" sz="9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3" name="Google Shape;173;p13"/>
          <p:cNvSpPr txBox="1"/>
          <p:nvPr>
            <p:ph idx="7"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4" name="Google Shape;174;p13"/>
          <p:cNvSpPr txBox="1"/>
          <p:nvPr>
            <p:ph idx="8"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5" name="Google Shape;175;p13"/>
          <p:cNvSpPr txBox="1"/>
          <p:nvPr>
            <p:ph idx="9"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екст_1">
  <p:cSld name="Текст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descr="Icon&#10;&#10;Description automatically generated" id="21" name="Google Shape;21;p3"/>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22" name="Google Shape;22;p3"/>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3" name="Google Shape;23;p3"/>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24" name="Google Shape;24;p3"/>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5" name="Google Shape;25;p3"/>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b="0" i="0" lang="ru-RU" sz="2000" u="none" cap="none" strike="noStrike">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26" name="Google Shape;26;p3"/>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27" name="Google Shape;27;p3"/>
          <p:cNvSpPr/>
          <p:nvPr>
            <p:ph idx="2" type="pic"/>
          </p:nvPr>
        </p:nvSpPr>
        <p:spPr>
          <a:xfrm>
            <a:off x="6684653" y="1447790"/>
            <a:ext cx="4325167" cy="4325107"/>
          </a:xfrm>
          <a:prstGeom prst="rect">
            <a:avLst/>
          </a:prstGeom>
          <a:solidFill>
            <a:srgbClr val="D9D9D9"/>
          </a:solidFill>
          <a:ln>
            <a:noFill/>
          </a:ln>
        </p:spPr>
      </p:sp>
      <p:sp>
        <p:nvSpPr>
          <p:cNvPr id="28" name="Google Shape;28;p3"/>
          <p:cNvSpPr txBox="1"/>
          <p:nvPr>
            <p:ph type="title"/>
          </p:nvPr>
        </p:nvSpPr>
        <p:spPr>
          <a:xfrm>
            <a:off x="585898" y="1447790"/>
            <a:ext cx="524556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3"/>
          <p:cNvSpPr txBox="1"/>
          <p:nvPr>
            <p:ph idx="1" type="body"/>
          </p:nvPr>
        </p:nvSpPr>
        <p:spPr>
          <a:xfrm>
            <a:off x="585897" y="2379663"/>
            <a:ext cx="5245561" cy="3393234"/>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3"/>
          <p:cNvSpPr txBox="1"/>
          <p:nvPr>
            <p:ph idx="3"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3"/>
          <p:cNvSpPr txBox="1"/>
          <p:nvPr>
            <p:ph idx="4"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3"/>
          <p:cNvSpPr txBox="1"/>
          <p:nvPr>
            <p:ph idx="5"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1">
  <p:cSld name="График_1">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descr="Icon&#10;&#10;Description automatically generated" id="34" name="Google Shape;34;p4"/>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35" name="Google Shape;35;p4"/>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36" name="Google Shape;36;p4"/>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37" name="Google Shape;37;p4"/>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38" name="Google Shape;38;p4"/>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39" name="Google Shape;39;p4"/>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40" name="Google Shape;40;p4"/>
          <p:cNvSpPr txBox="1"/>
          <p:nvPr>
            <p:ph type="title"/>
          </p:nvPr>
        </p:nvSpPr>
        <p:spPr>
          <a:xfrm>
            <a:off x="585899" y="1447790"/>
            <a:ext cx="432253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1" name="Google Shape;41;p4"/>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4"/>
          <p:cNvSpPr txBox="1"/>
          <p:nvPr>
            <p:ph idx="2"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4"/>
          <p:cNvSpPr/>
          <p:nvPr>
            <p:ph idx="3" type="chart"/>
          </p:nvPr>
        </p:nvSpPr>
        <p:spPr>
          <a:xfrm>
            <a:off x="5272097" y="1447790"/>
            <a:ext cx="6371768" cy="42894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4"/>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4"/>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4"/>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афик_2">
  <p:cSld name="График_2">
    <p:bg>
      <p:bgPr>
        <a:blipFill>
          <a:blip r:embed="rId2">
            <a:alphaModFix/>
          </a:blip>
          <a:stretch>
            <a:fillRect/>
          </a:stretch>
        </a:blipFill>
      </p:bgPr>
    </p:bg>
    <p:spTree>
      <p:nvGrpSpPr>
        <p:cNvPr id="47" name="Shape 47"/>
        <p:cNvGrpSpPr/>
        <p:nvPr/>
      </p:nvGrpSpPr>
      <p:grpSpPr>
        <a:xfrm>
          <a:off x="0" y="0"/>
          <a:ext cx="0" cy="0"/>
          <a:chOff x="0" y="0"/>
          <a:chExt cx="0" cy="0"/>
        </a:xfrm>
      </p:grpSpPr>
      <p:pic>
        <p:nvPicPr>
          <p:cNvPr descr="Icon&#10;&#10;Description automatically generated" id="48" name="Google Shape;48;p5"/>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49" name="Google Shape;49;p5"/>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50" name="Google Shape;50;p5"/>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51" name="Google Shape;51;p5"/>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52" name="Google Shape;52;p5"/>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53" name="Google Shape;53;p5"/>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54" name="Google Shape;54;p5"/>
          <p:cNvSpPr txBox="1"/>
          <p:nvPr>
            <p:ph idx="1" type="body"/>
          </p:nvPr>
        </p:nvSpPr>
        <p:spPr>
          <a:xfrm>
            <a:off x="585897" y="5183249"/>
            <a:ext cx="3934345" cy="553998"/>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5"/>
          <p:cNvSpPr/>
          <p:nvPr>
            <p:ph idx="2" type="chart"/>
          </p:nvPr>
        </p:nvSpPr>
        <p:spPr>
          <a:xfrm>
            <a:off x="5272097" y="1447790"/>
            <a:ext cx="6371768" cy="428945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5"/>
          <p:cNvSpPr txBox="1"/>
          <p:nvPr>
            <p:ph idx="3" type="body"/>
          </p:nvPr>
        </p:nvSpPr>
        <p:spPr>
          <a:xfrm>
            <a:off x="585788" y="1447064"/>
            <a:ext cx="4322762" cy="70320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7" name="Google Shape;57;p5"/>
          <p:cNvSpPr txBox="1"/>
          <p:nvPr>
            <p:ph idx="4"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8" name="Google Shape;58;p5"/>
          <p:cNvSpPr txBox="1"/>
          <p:nvPr>
            <p:ph idx="5"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5"/>
          <p:cNvSpPr txBox="1"/>
          <p:nvPr>
            <p:ph idx="6"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5"/>
          <p:cNvSpPr txBox="1"/>
          <p:nvPr>
            <p:ph idx="7"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1">
  <p:cSld name="Таблица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descr="Icon&#10;&#10;Description automatically generated" id="62" name="Google Shape;62;p6"/>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63" name="Google Shape;63;p6"/>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64" name="Google Shape;64;p6"/>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65" name="Google Shape;65;p6"/>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66" name="Google Shape;66;p6"/>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67" name="Google Shape;67;p6"/>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68" name="Google Shape;68;p6"/>
          <p:cNvSpPr txBox="1"/>
          <p:nvPr>
            <p:ph idx="1" type="body"/>
          </p:nvPr>
        </p:nvSpPr>
        <p:spPr>
          <a:xfrm>
            <a:off x="585787" y="1447065"/>
            <a:ext cx="11058065" cy="307778"/>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9" name="Google Shape;69;p6"/>
          <p:cNvSpPr txBox="1"/>
          <p:nvPr>
            <p:ph idx="2" type="body"/>
          </p:nvPr>
        </p:nvSpPr>
        <p:spPr>
          <a:xfrm>
            <a:off x="585788" y="5739189"/>
            <a:ext cx="6824303" cy="703205"/>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6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311150" lvl="1" marL="9144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2pPr>
            <a:lvl3pPr indent="-311150" lvl="2" marL="13716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3pPr>
            <a:lvl4pPr indent="-311150" lvl="3" marL="18288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4pPr>
            <a:lvl5pPr indent="-311150" lvl="4" marL="22860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6"/>
          <p:cNvSpPr/>
          <p:nvPr>
            <p:ph idx="3" type="tbl"/>
          </p:nvPr>
        </p:nvSpPr>
        <p:spPr>
          <a:xfrm>
            <a:off x="585787" y="1984076"/>
            <a:ext cx="11058527" cy="351957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6"/>
          <p:cNvSpPr txBox="1"/>
          <p:nvPr>
            <p:ph idx="4"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6"/>
          <p:cNvSpPr txBox="1"/>
          <p:nvPr>
            <p:ph idx="5"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
          <p:cNvSpPr txBox="1"/>
          <p:nvPr>
            <p:ph idx="6"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аблица_2">
  <p:cSld name="Таблица_2">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descr="Icon&#10;&#10;Description automatically generated" id="75" name="Google Shape;75;p7"/>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76" name="Google Shape;76;p7"/>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77" name="Google Shape;77;p7"/>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78" name="Google Shape;78;p7"/>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79" name="Google Shape;79;p7"/>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80" name="Google Shape;80;p7"/>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81" name="Google Shape;81;p7"/>
          <p:cNvSpPr txBox="1"/>
          <p:nvPr>
            <p:ph idx="1" type="body"/>
          </p:nvPr>
        </p:nvSpPr>
        <p:spPr>
          <a:xfrm>
            <a:off x="585787" y="1447064"/>
            <a:ext cx="7617877" cy="537011"/>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rgbClr val="0E2D69"/>
              </a:buClr>
              <a:buSzPts val="1600"/>
              <a:buFont typeface="Arial"/>
              <a:buNone/>
              <a:defRPr b="0" i="0" sz="1600" u="none" cap="none" strike="noStrike">
                <a:solidFill>
                  <a:srgbClr val="0E2D69"/>
                </a:solidFill>
                <a:latin typeface="Arial"/>
                <a:ea typeface="Arial"/>
                <a:cs typeface="Arial"/>
                <a:sym typeface="Arial"/>
              </a:defRPr>
            </a:lvl1pPr>
            <a:lvl2pPr indent="-330200" lvl="1" marL="9144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2pPr>
            <a:lvl3pPr indent="-330200" lvl="2" marL="13716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3pPr>
            <a:lvl4pPr indent="-330200" lvl="3" marL="18288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4pPr>
            <a:lvl5pPr indent="-330200" lvl="4" marL="2286000" marR="0" rtl="0" algn="l">
              <a:lnSpc>
                <a:spcPct val="90000"/>
              </a:lnSpc>
              <a:spcBef>
                <a:spcPts val="500"/>
              </a:spcBef>
              <a:spcAft>
                <a:spcPts val="0"/>
              </a:spcAft>
              <a:buClr>
                <a:srgbClr val="0E2D69"/>
              </a:buClr>
              <a:buSzPts val="1600"/>
              <a:buFont typeface="Arial"/>
              <a:buChar char="•"/>
              <a:defRPr b="0" i="0" sz="16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2" name="Google Shape;82;p7"/>
          <p:cNvSpPr txBox="1"/>
          <p:nvPr>
            <p:ph idx="2" type="body"/>
          </p:nvPr>
        </p:nvSpPr>
        <p:spPr>
          <a:xfrm>
            <a:off x="585788" y="5739189"/>
            <a:ext cx="6824303" cy="703205"/>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6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311150" lvl="1" marL="9144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2pPr>
            <a:lvl3pPr indent="-311150" lvl="2" marL="13716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3pPr>
            <a:lvl4pPr indent="-311150" lvl="3" marL="18288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4pPr>
            <a:lvl5pPr indent="-311150" lvl="4" marL="2286000" marR="0" rtl="0" algn="l">
              <a:lnSpc>
                <a:spcPct val="90000"/>
              </a:lnSpc>
              <a:spcBef>
                <a:spcPts val="500"/>
              </a:spcBef>
              <a:spcAft>
                <a:spcPts val="0"/>
              </a:spcAft>
              <a:buClr>
                <a:srgbClr val="0E2D69"/>
              </a:buClr>
              <a:buSzPts val="1300"/>
              <a:buFont typeface="Arial"/>
              <a:buChar char="•"/>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7"/>
          <p:cNvSpPr/>
          <p:nvPr>
            <p:ph idx="3" type="tbl"/>
          </p:nvPr>
        </p:nvSpPr>
        <p:spPr>
          <a:xfrm>
            <a:off x="585787" y="2208362"/>
            <a:ext cx="7617895" cy="329529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p7"/>
          <p:cNvSpPr txBox="1"/>
          <p:nvPr>
            <p:ph idx="4" type="body"/>
          </p:nvPr>
        </p:nvSpPr>
        <p:spPr>
          <a:xfrm>
            <a:off x="8686807" y="2208363"/>
            <a:ext cx="2930666" cy="2570672"/>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7"/>
          <p:cNvSpPr txBox="1"/>
          <p:nvPr>
            <p:ph idx="5"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7"/>
          <p:cNvSpPr txBox="1"/>
          <p:nvPr>
            <p:ph idx="6"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7"/>
          <p:cNvSpPr txBox="1"/>
          <p:nvPr>
            <p:ph idx="7"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цвет">
  <p:cSld name="цвет">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descr="Icon&#10;&#10;Description automatically generated" id="89" name="Google Shape;89;p8"/>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90" name="Google Shape;90;p8"/>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91" name="Google Shape;91;p8"/>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92" name="Google Shape;92;p8"/>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93" name="Google Shape;93;p8"/>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94" name="Google Shape;94;p8"/>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95" name="Google Shape;95;p8"/>
          <p:cNvSpPr txBox="1"/>
          <p:nvPr>
            <p:ph type="title"/>
          </p:nvPr>
        </p:nvSpPr>
        <p:spPr>
          <a:xfrm>
            <a:off x="585899" y="1447790"/>
            <a:ext cx="4322530" cy="777025"/>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8"/>
          <p:cNvSpPr txBox="1"/>
          <p:nvPr>
            <p:ph idx="1" type="body"/>
          </p:nvPr>
        </p:nvSpPr>
        <p:spPr>
          <a:xfrm>
            <a:off x="585898" y="2379663"/>
            <a:ext cx="4322531" cy="2399371"/>
          </a:xfrm>
          <a:prstGeom prst="rect">
            <a:avLst/>
          </a:prstGeom>
          <a:noFill/>
          <a:ln>
            <a:noFill/>
          </a:ln>
        </p:spPr>
        <p:txBody>
          <a:bodyPr anchorCtr="0" anchor="t" bIns="45700" lIns="0" spcFirstLastPara="1" rIns="0" wrap="square" tIns="0">
            <a:normAutofit/>
          </a:bodyPr>
          <a:lstStyle>
            <a:lvl1pPr indent="-228600" lvl="0" marL="4572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1pPr>
            <a:lvl2pPr indent="-228600" lvl="1" marL="9144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2pPr>
            <a:lvl3pPr indent="-228600" lvl="2" marL="13716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3pPr>
            <a:lvl4pPr indent="-228600" lvl="3" marL="18288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4pPr>
            <a:lvl5pPr indent="-228600" lvl="4" marL="2286000" marR="0" rtl="0" algn="l">
              <a:lnSpc>
                <a:spcPct val="100000"/>
              </a:lnSpc>
              <a:spcBef>
                <a:spcPts val="1000"/>
              </a:spcBef>
              <a:spcAft>
                <a:spcPts val="0"/>
              </a:spcAft>
              <a:buClr>
                <a:srgbClr val="0E2D69"/>
              </a:buClr>
              <a:buSzPts val="1300"/>
              <a:buFont typeface="Arial"/>
              <a:buNone/>
              <a:defRPr b="0" i="0" sz="13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7" name="Google Shape;97;p8"/>
          <p:cNvSpPr/>
          <p:nvPr/>
        </p:nvSpPr>
        <p:spPr>
          <a:xfrm>
            <a:off x="5392982" y="1447790"/>
            <a:ext cx="830997" cy="830997"/>
          </a:xfrm>
          <a:prstGeom prst="ellipse">
            <a:avLst/>
          </a:prstGeom>
          <a:solidFill>
            <a:srgbClr val="0E2D6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8"/>
          <p:cNvSpPr/>
          <p:nvPr/>
        </p:nvSpPr>
        <p:spPr>
          <a:xfrm>
            <a:off x="6742925" y="1447790"/>
            <a:ext cx="830997" cy="830997"/>
          </a:xfrm>
          <a:prstGeom prst="ellipse">
            <a:avLst/>
          </a:prstGeom>
          <a:solidFill>
            <a:srgbClr val="234A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8"/>
          <p:cNvSpPr/>
          <p:nvPr/>
        </p:nvSpPr>
        <p:spPr>
          <a:xfrm>
            <a:off x="8092868" y="1447790"/>
            <a:ext cx="830997" cy="830997"/>
          </a:xfrm>
          <a:prstGeom prst="ellipse">
            <a:avLst/>
          </a:prstGeom>
          <a:solidFill>
            <a:srgbClr val="11A0D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8"/>
          <p:cNvSpPr/>
          <p:nvPr/>
        </p:nvSpPr>
        <p:spPr>
          <a:xfrm>
            <a:off x="9442811" y="1447790"/>
            <a:ext cx="830997" cy="830997"/>
          </a:xfrm>
          <a:prstGeom prst="ellipse">
            <a:avLst/>
          </a:prstGeom>
          <a:solidFill>
            <a:srgbClr val="029C6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8"/>
          <p:cNvSpPr/>
          <p:nvPr/>
        </p:nvSpPr>
        <p:spPr>
          <a:xfrm>
            <a:off x="10792754" y="1447790"/>
            <a:ext cx="830997" cy="830997"/>
          </a:xfrm>
          <a:prstGeom prst="ellipse">
            <a:avLst/>
          </a:prstGeom>
          <a:solidFill>
            <a:srgbClr val="EB681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8"/>
          <p:cNvSpPr/>
          <p:nvPr/>
        </p:nvSpPr>
        <p:spPr>
          <a:xfrm>
            <a:off x="5392982" y="2708699"/>
            <a:ext cx="830997" cy="830997"/>
          </a:xfrm>
          <a:prstGeom prst="ellipse">
            <a:avLst/>
          </a:prstGeom>
          <a:solidFill>
            <a:srgbClr val="7D4E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8"/>
          <p:cNvSpPr/>
          <p:nvPr/>
        </p:nvSpPr>
        <p:spPr>
          <a:xfrm>
            <a:off x="6742925" y="2708699"/>
            <a:ext cx="830997" cy="830997"/>
          </a:xfrm>
          <a:prstGeom prst="ellipse">
            <a:avLst/>
          </a:prstGeom>
          <a:solidFill>
            <a:srgbClr val="E61F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8"/>
          <p:cNvSpPr/>
          <p:nvPr/>
        </p:nvSpPr>
        <p:spPr>
          <a:xfrm>
            <a:off x="8092868" y="2708699"/>
            <a:ext cx="830997" cy="830997"/>
          </a:xfrm>
          <a:prstGeom prst="ellipse">
            <a:avLst/>
          </a:prstGeom>
          <a:solidFill>
            <a:srgbClr val="FBBA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8"/>
          <p:cNvSpPr/>
          <p:nvPr/>
        </p:nvSpPr>
        <p:spPr>
          <a:xfrm>
            <a:off x="9442811" y="2708699"/>
            <a:ext cx="830997" cy="830997"/>
          </a:xfrm>
          <a:prstGeom prst="ellipse">
            <a:avLst/>
          </a:prstGeom>
          <a:solidFill>
            <a:srgbClr val="7DA0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8"/>
          <p:cNvSpPr/>
          <p:nvPr/>
        </p:nvSpPr>
        <p:spPr>
          <a:xfrm>
            <a:off x="10792754" y="2708699"/>
            <a:ext cx="830997" cy="830997"/>
          </a:xfrm>
          <a:prstGeom prst="ellipse">
            <a:avLst/>
          </a:prstGeom>
          <a:solidFill>
            <a:srgbClr val="47A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8"/>
          <p:cNvSpPr/>
          <p:nvPr/>
        </p:nvSpPr>
        <p:spPr>
          <a:xfrm>
            <a:off x="5392982" y="3969609"/>
            <a:ext cx="830997" cy="830997"/>
          </a:xfrm>
          <a:prstGeom prst="ellipse">
            <a:avLst/>
          </a:prstGeom>
          <a:solidFill>
            <a:srgbClr val="EB8C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8"/>
          <p:cNvSpPr/>
          <p:nvPr/>
        </p:nvSpPr>
        <p:spPr>
          <a:xfrm>
            <a:off x="6742925" y="3969609"/>
            <a:ext cx="830997" cy="830997"/>
          </a:xfrm>
          <a:prstGeom prst="ellipse">
            <a:avLst/>
          </a:prstGeom>
          <a:solidFill>
            <a:srgbClr val="96628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8"/>
          <p:cNvSpPr/>
          <p:nvPr/>
        </p:nvSpPr>
        <p:spPr>
          <a:xfrm>
            <a:off x="8092868" y="3969609"/>
            <a:ext cx="830997" cy="830997"/>
          </a:xfrm>
          <a:prstGeom prst="ellipse">
            <a:avLst/>
          </a:prstGeom>
          <a:solidFill>
            <a:srgbClr val="CD5A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8"/>
          <p:cNvSpPr/>
          <p:nvPr/>
        </p:nvSpPr>
        <p:spPr>
          <a:xfrm>
            <a:off x="9442811" y="3969609"/>
            <a:ext cx="830997" cy="830997"/>
          </a:xfrm>
          <a:prstGeom prst="ellipse">
            <a:avLst/>
          </a:prstGeom>
          <a:solidFill>
            <a:srgbClr val="FFD7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8"/>
          <p:cNvSpPr/>
          <p:nvPr/>
        </p:nvSpPr>
        <p:spPr>
          <a:xfrm>
            <a:off x="10792754" y="3969609"/>
            <a:ext cx="830997" cy="830997"/>
          </a:xfrm>
          <a:prstGeom prst="ellipse">
            <a:avLst/>
          </a:prstGeom>
          <a:solidFill>
            <a:srgbClr val="CDDD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8"/>
          <p:cNvSpPr/>
          <p:nvPr/>
        </p:nvSpPr>
        <p:spPr>
          <a:xfrm>
            <a:off x="5392982" y="5249769"/>
            <a:ext cx="830997" cy="830997"/>
          </a:xfrm>
          <a:prstGeom prst="ellipse">
            <a:avLst/>
          </a:prstGeom>
          <a:solidFill>
            <a:srgbClr val="D7EBB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8"/>
          <p:cNvSpPr/>
          <p:nvPr/>
        </p:nvSpPr>
        <p:spPr>
          <a:xfrm>
            <a:off x="6742925" y="5249769"/>
            <a:ext cx="830997" cy="830997"/>
          </a:xfrm>
          <a:prstGeom prst="ellipse">
            <a:avLst/>
          </a:prstGeom>
          <a:solidFill>
            <a:srgbClr val="FFDC9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8"/>
          <p:cNvSpPr/>
          <p:nvPr/>
        </p:nvSpPr>
        <p:spPr>
          <a:xfrm>
            <a:off x="8092868" y="5249769"/>
            <a:ext cx="830997" cy="830997"/>
          </a:xfrm>
          <a:prstGeom prst="ellipse">
            <a:avLst/>
          </a:prstGeom>
          <a:solidFill>
            <a:srgbClr val="D7C3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8"/>
          <p:cNvSpPr/>
          <p:nvPr/>
        </p:nvSpPr>
        <p:spPr>
          <a:xfrm>
            <a:off x="9442811" y="5249769"/>
            <a:ext cx="830997" cy="830997"/>
          </a:xfrm>
          <a:prstGeom prst="ellipse">
            <a:avLst/>
          </a:prstGeom>
          <a:solidFill>
            <a:srgbClr val="F6C3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8"/>
          <p:cNvSpPr/>
          <p:nvPr/>
        </p:nvSpPr>
        <p:spPr>
          <a:xfrm>
            <a:off x="10792754" y="5249769"/>
            <a:ext cx="830997" cy="830997"/>
          </a:xfrm>
          <a:prstGeom prst="ellipse">
            <a:avLst/>
          </a:prstGeom>
          <a:solidFill>
            <a:srgbClr val="FFF0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8"/>
          <p:cNvSpPr txBox="1"/>
          <p:nvPr>
            <p:ph idx="2"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8" name="Google Shape;118;p8"/>
          <p:cNvSpPr txBox="1"/>
          <p:nvPr>
            <p:ph idx="3"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9" name="Google Shape;119;p8"/>
          <p:cNvSpPr txBox="1"/>
          <p:nvPr>
            <p:ph idx="4"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_2">
  <p:cSld name="чистый_2">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descr="Icon&#10;&#10;Description automatically generated" id="121" name="Google Shape;121;p9"/>
          <p:cNvPicPr preferRelativeResize="0"/>
          <p:nvPr/>
        </p:nvPicPr>
        <p:blipFill rotWithShape="1">
          <a:blip r:embed="rId3">
            <a:alphaModFix/>
          </a:blip>
          <a:srcRect b="0" l="0" r="0" t="0"/>
          <a:stretch/>
        </p:blipFill>
        <p:spPr>
          <a:xfrm>
            <a:off x="517199" y="464363"/>
            <a:ext cx="448276" cy="448276"/>
          </a:xfrm>
          <a:prstGeom prst="rect">
            <a:avLst/>
          </a:prstGeom>
          <a:noFill/>
          <a:ln>
            <a:noFill/>
          </a:ln>
        </p:spPr>
      </p:pic>
      <p:cxnSp>
        <p:nvCxnSpPr>
          <p:cNvPr id="122" name="Google Shape;122;p9"/>
          <p:cNvCxnSpPr/>
          <p:nvPr/>
        </p:nvCxnSpPr>
        <p:spPr>
          <a:xfrm>
            <a:off x="329868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23" name="Google Shape;123;p9"/>
          <p:cNvCxnSpPr/>
          <p:nvPr/>
        </p:nvCxnSpPr>
        <p:spPr>
          <a:xfrm>
            <a:off x="6099416" y="464363"/>
            <a:ext cx="0" cy="586260"/>
          </a:xfrm>
          <a:prstGeom prst="straightConnector1">
            <a:avLst/>
          </a:prstGeom>
          <a:noFill/>
          <a:ln cap="flat" cmpd="sng" w="12700">
            <a:solidFill>
              <a:srgbClr val="102D69"/>
            </a:solidFill>
            <a:prstDash val="solid"/>
            <a:miter lim="800000"/>
            <a:headEnd len="sm" w="sm" type="none"/>
            <a:tailEnd len="sm" w="sm" type="none"/>
          </a:ln>
        </p:spPr>
      </p:cxnSp>
      <p:cxnSp>
        <p:nvCxnSpPr>
          <p:cNvPr id="124" name="Google Shape;124;p9"/>
          <p:cNvCxnSpPr/>
          <p:nvPr/>
        </p:nvCxnSpPr>
        <p:spPr>
          <a:xfrm>
            <a:off x="10277081"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25" name="Google Shape;125;p9"/>
          <p:cNvSpPr txBox="1"/>
          <p:nvPr/>
        </p:nvSpPr>
        <p:spPr>
          <a:xfrm>
            <a:off x="10410201" y="532278"/>
            <a:ext cx="67197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fld id="{00000000-1234-1234-1234-123412341234}" type="slidenum">
              <a:rPr lang="ru-RU" sz="2000">
                <a:solidFill>
                  <a:srgbClr val="102D69"/>
                </a:solidFill>
                <a:latin typeface="Arial"/>
                <a:ea typeface="Arial"/>
                <a:cs typeface="Arial"/>
                <a:sym typeface="Arial"/>
              </a:rPr>
              <a:t>‹#›</a:t>
            </a:fld>
            <a:endParaRPr sz="2000">
              <a:solidFill>
                <a:srgbClr val="102D69"/>
              </a:solidFill>
              <a:latin typeface="Arial"/>
              <a:ea typeface="Arial"/>
              <a:cs typeface="Arial"/>
              <a:sym typeface="Arial"/>
            </a:endParaRPr>
          </a:p>
        </p:txBody>
      </p:sp>
      <p:cxnSp>
        <p:nvCxnSpPr>
          <p:cNvPr id="126" name="Google Shape;126;p9"/>
          <p:cNvCxnSpPr/>
          <p:nvPr/>
        </p:nvCxnSpPr>
        <p:spPr>
          <a:xfrm>
            <a:off x="11643868" y="464363"/>
            <a:ext cx="0" cy="586260"/>
          </a:xfrm>
          <a:prstGeom prst="straightConnector1">
            <a:avLst/>
          </a:prstGeom>
          <a:noFill/>
          <a:ln cap="flat" cmpd="sng" w="12700">
            <a:solidFill>
              <a:srgbClr val="102D69"/>
            </a:solidFill>
            <a:prstDash val="solid"/>
            <a:miter lim="800000"/>
            <a:headEnd len="sm" w="sm" type="none"/>
            <a:tailEnd len="sm" w="sm" type="none"/>
          </a:ln>
        </p:spPr>
      </p:cxnSp>
      <p:sp>
        <p:nvSpPr>
          <p:cNvPr id="127" name="Google Shape;127;p9"/>
          <p:cNvSpPr txBox="1"/>
          <p:nvPr>
            <p:ph idx="1" type="body"/>
          </p:nvPr>
        </p:nvSpPr>
        <p:spPr>
          <a:xfrm>
            <a:off x="1143689" y="540904"/>
            <a:ext cx="1901825" cy="4159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228600" lvl="2" marL="13716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228600" lvl="3" marL="18288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228600" lvl="4" marL="2286000" marR="0" rtl="0" algn="l">
              <a:lnSpc>
                <a:spcPct val="100000"/>
              </a:lnSpc>
              <a:spcBef>
                <a:spcPts val="5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9"/>
          <p:cNvSpPr txBox="1"/>
          <p:nvPr>
            <p:ph idx="2" type="body"/>
          </p:nvPr>
        </p:nvSpPr>
        <p:spPr>
          <a:xfrm>
            <a:off x="3459163"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9"/>
          <p:cNvSpPr txBox="1"/>
          <p:nvPr>
            <p:ph idx="3" type="body"/>
          </p:nvPr>
        </p:nvSpPr>
        <p:spPr>
          <a:xfrm>
            <a:off x="6259892" y="548720"/>
            <a:ext cx="2070100" cy="408109"/>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1pPr>
            <a:lvl2pPr indent="-228600" lvl="1" marL="9144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2pPr>
            <a:lvl3pPr indent="-228600" lvl="2" marL="13716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3pPr>
            <a:lvl4pPr indent="-228600" lvl="3" marL="18288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4pPr>
            <a:lvl5pPr indent="-228600" lvl="4" marL="2286000" marR="0" rtl="0" algn="l">
              <a:lnSpc>
                <a:spcPct val="90000"/>
              </a:lnSpc>
              <a:spcBef>
                <a:spcPts val="500"/>
              </a:spcBef>
              <a:spcAft>
                <a:spcPts val="0"/>
              </a:spcAft>
              <a:buClr>
                <a:srgbClr val="0E2D69"/>
              </a:buClr>
              <a:buSzPts val="1000"/>
              <a:buFont typeface="Arial"/>
              <a:buNone/>
              <a:defRPr b="0" i="0" sz="1000" u="none" cap="none" strike="noStrike">
                <a:solidFill>
                  <a:srgbClr val="0E2D69"/>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чистый">
  <p:cSld name="чистый">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10"/>
          <p:cNvSpPr/>
          <p:nvPr/>
        </p:nvSpPr>
        <p:spPr>
          <a:xfrm>
            <a:off x="0" y="0"/>
            <a:ext cx="12192000" cy="6858000"/>
          </a:xfrm>
          <a:prstGeom prst="rect">
            <a:avLst/>
          </a:prstGeom>
          <a:solidFill>
            <a:schemeClr val="dk1"/>
          </a:solidFill>
          <a:ln cap="flat" cmpd="sng" w="12700">
            <a:solidFill>
              <a:srgbClr val="0A204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blue circle with white text&#10;&#10;Description automatically generated with low confidence" id="132" name="Google Shape;132;p10"/>
          <p:cNvPicPr preferRelativeResize="0"/>
          <p:nvPr/>
        </p:nvPicPr>
        <p:blipFill rotWithShape="1">
          <a:blip r:embed="rId3">
            <a:alphaModFix/>
          </a:blip>
          <a:srcRect b="0" l="0" r="0" t="0"/>
          <a:stretch/>
        </p:blipFill>
        <p:spPr>
          <a:xfrm>
            <a:off x="5310809" y="2643809"/>
            <a:ext cx="1570383" cy="157038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5.jpg"/><Relationship Id="rId5" Type="http://schemas.openxmlformats.org/officeDocument/2006/relationships/image" Target="../media/image58.jpg"/><Relationship Id="rId6" Type="http://schemas.openxmlformats.org/officeDocument/2006/relationships/image" Target="../media/image54.jpg"/><Relationship Id="rId7" Type="http://schemas.openxmlformats.org/officeDocument/2006/relationships/image" Target="../media/image5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6.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52.png"/><Relationship Id="rId6" Type="http://schemas.openxmlformats.org/officeDocument/2006/relationships/image" Target="../media/image25.png"/><Relationship Id="rId7"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61.png"/><Relationship Id="rId5" Type="http://schemas.openxmlformats.org/officeDocument/2006/relationships/image" Target="../media/image27.png"/><Relationship Id="rId6"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31.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40.png"/><Relationship Id="rId5"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42.png"/><Relationship Id="rId7"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49.jpg"/><Relationship Id="rId5" Type="http://schemas.openxmlformats.org/officeDocument/2006/relationships/image" Target="../media/image5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1" Type="http://schemas.openxmlformats.org/officeDocument/2006/relationships/hyperlink" Target="https://proceedings.mlr.press/v202/poli23a.html" TargetMode="External"/><Relationship Id="rId10" Type="http://schemas.openxmlformats.org/officeDocument/2006/relationships/hyperlink" Target="https://proceedings.mlr.press/v202/poli23a.html" TargetMode="External"/><Relationship Id="rId13" Type="http://schemas.openxmlformats.org/officeDocument/2006/relationships/hyperlink" Target="https://doi.org/10.48550/arXiv.1706.03825" TargetMode="External"/><Relationship Id="rId12" Type="http://schemas.openxmlformats.org/officeDocument/2006/relationships/hyperlink" Target="https://doi.org/10.48550/arXiv.1706.03825"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hyperlink" Target="https://doi.org/10.48550/arXiv.2106.09685" TargetMode="External"/><Relationship Id="rId9" Type="http://schemas.openxmlformats.org/officeDocument/2006/relationships/hyperlink" Target="https://doi.org/10.1186/s12943-021-01328-4" TargetMode="External"/><Relationship Id="rId15" Type="http://schemas.openxmlformats.org/officeDocument/2006/relationships/hyperlink" Target="https://doi.org/10.1101/2023.01.12.523822" TargetMode="External"/><Relationship Id="rId14" Type="http://schemas.openxmlformats.org/officeDocument/2006/relationships/hyperlink" Target="https://doi.org/10.1101/2023.01.12.523822" TargetMode="External"/><Relationship Id="rId17" Type="http://schemas.openxmlformats.org/officeDocument/2006/relationships/hyperlink" Target="https://doi.org/10.1038/s41580-020-0236-x" TargetMode="External"/><Relationship Id="rId16" Type="http://schemas.openxmlformats.org/officeDocument/2006/relationships/hyperlink" Target="https://doi.org/10.1038/s41580-020-0236-x" TargetMode="External"/><Relationship Id="rId5" Type="http://schemas.openxmlformats.org/officeDocument/2006/relationships/hyperlink" Target="https://doi.org/10.48550/arXiv.2106.09685" TargetMode="External"/><Relationship Id="rId19" Type="http://schemas.openxmlformats.org/officeDocument/2006/relationships/hyperlink" Target="https://doi.org/10.1016/j.brainresrev.2008.01.001" TargetMode="External"/><Relationship Id="rId6" Type="http://schemas.openxmlformats.org/officeDocument/2006/relationships/hyperlink" Target="https://doi.org/10.1038/s41598-020-76203-1" TargetMode="External"/><Relationship Id="rId18" Type="http://schemas.openxmlformats.org/officeDocument/2006/relationships/hyperlink" Target="https://doi.org/10.1016/j.brainresrev.2008.01.001" TargetMode="External"/><Relationship Id="rId7" Type="http://schemas.openxmlformats.org/officeDocument/2006/relationships/hyperlink" Target="https://doi.org/10.1038/s41598-020-76203-1" TargetMode="External"/><Relationship Id="rId8" Type="http://schemas.openxmlformats.org/officeDocument/2006/relationships/hyperlink" Target="https://doi.org/10.1186/s12943-021-01328-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hyperlink" Target="https://doi.org/10.1038/282680a0" TargetMode="External"/><Relationship Id="rId5" Type="http://schemas.openxmlformats.org/officeDocument/2006/relationships/hyperlink" Target="https://doi.org/10.1038/282680a0" TargetMode="External"/><Relationship Id="rId6" Type="http://schemas.openxmlformats.org/officeDocument/2006/relationships/hyperlink" Target="https://www.mdpi.com/1420-3049/29/1/174" TargetMode="External"/><Relationship Id="rId7" Type="http://schemas.openxmlformats.org/officeDocument/2006/relationships/hyperlink" Target="https://www.mdpi.com/1420-3049/29/1/17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0.jpg"/><Relationship Id="rId6" Type="http://schemas.openxmlformats.org/officeDocument/2006/relationships/image" Target="../media/image18.jp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8.jp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4"/>
          <p:cNvSpPr txBox="1"/>
          <p:nvPr>
            <p:ph type="title"/>
          </p:nvPr>
        </p:nvSpPr>
        <p:spPr>
          <a:xfrm>
            <a:off x="874017" y="3276795"/>
            <a:ext cx="7634100" cy="19782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E2D69"/>
              </a:buClr>
              <a:buSzPts val="4300"/>
              <a:buFont typeface="Arial"/>
              <a:buNone/>
            </a:pPr>
            <a:r>
              <a:rPr lang="ru-RU" sz="2200"/>
              <a:t>Author:</a:t>
            </a:r>
            <a:endParaRPr sz="2200"/>
          </a:p>
          <a:p>
            <a:pPr indent="0" lvl="0" marL="0" rtl="0" algn="l">
              <a:lnSpc>
                <a:spcPct val="100000"/>
              </a:lnSpc>
              <a:spcBef>
                <a:spcPts val="0"/>
              </a:spcBef>
              <a:spcAft>
                <a:spcPts val="0"/>
              </a:spcAft>
              <a:buClr>
                <a:srgbClr val="0E2D69"/>
              </a:buClr>
              <a:buSzPts val="4300"/>
              <a:buFont typeface="Arial"/>
              <a:buNone/>
            </a:pPr>
            <a:r>
              <a:rPr lang="ru-RU" sz="2200"/>
              <a:t>Bokhyan Roman Beniaminovich, БПАД 222</a:t>
            </a:r>
            <a:endParaRPr sz="2200"/>
          </a:p>
          <a:p>
            <a:pPr indent="0" lvl="0" marL="0" rtl="0" algn="l">
              <a:spcBef>
                <a:spcPts val="0"/>
              </a:spcBef>
              <a:spcAft>
                <a:spcPts val="0"/>
              </a:spcAft>
              <a:buClr>
                <a:srgbClr val="0E2D69"/>
              </a:buClr>
              <a:buSzPts val="4300"/>
              <a:buFont typeface="Arial"/>
              <a:buNone/>
            </a:pPr>
            <a:r>
              <a:t/>
            </a:r>
            <a:endParaRPr sz="2200"/>
          </a:p>
        </p:txBody>
      </p:sp>
      <p:sp>
        <p:nvSpPr>
          <p:cNvPr id="181" name="Google Shape;181;p14"/>
          <p:cNvSpPr txBox="1"/>
          <p:nvPr>
            <p:ph idx="1" type="body"/>
          </p:nvPr>
        </p:nvSpPr>
        <p:spPr>
          <a:xfrm>
            <a:off x="2128775" y="832350"/>
            <a:ext cx="3881400" cy="2093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ru-RU" sz="1400">
                <a:solidFill>
                  <a:srgbClr val="0E2D69"/>
                </a:solidFill>
                <a:highlight>
                  <a:srgbClr val="FFFFFF"/>
                </a:highlight>
              </a:rPr>
              <a:t>Research Project</a:t>
            </a:r>
            <a:r>
              <a:rPr lang="ru-RU" sz="1400">
                <a:solidFill>
                  <a:srgbClr val="0E2D69"/>
                </a:solidFill>
                <a:highlight>
                  <a:srgbClr val="FFFFFF"/>
                </a:highlight>
              </a:rPr>
              <a:t> </a:t>
            </a:r>
            <a:br>
              <a:rPr lang="ru-RU" sz="1400">
                <a:solidFill>
                  <a:srgbClr val="0E2D69"/>
                </a:solidFill>
                <a:highlight>
                  <a:srgbClr val="FFFFFF"/>
                </a:highlight>
              </a:rPr>
            </a:br>
            <a:r>
              <a:rPr lang="ru-RU" sz="1400">
                <a:solidFill>
                  <a:srgbClr val="0E2D69"/>
                </a:solidFill>
                <a:highlight>
                  <a:srgbClr val="FFFFFF"/>
                </a:highlight>
              </a:rPr>
              <a:t>Identification of biological interrelations in the human genome by methods of</a:t>
            </a:r>
            <a:endParaRPr sz="1400">
              <a:solidFill>
                <a:srgbClr val="0E2D69"/>
              </a:solidFill>
              <a:highlight>
                <a:srgbClr val="FFFFFF"/>
              </a:highlight>
            </a:endParaRPr>
          </a:p>
          <a:p>
            <a:pPr indent="0" lvl="0" marL="0" rtl="0" algn="l">
              <a:spcBef>
                <a:spcPts val="0"/>
              </a:spcBef>
              <a:spcAft>
                <a:spcPts val="0"/>
              </a:spcAft>
              <a:buNone/>
            </a:pPr>
            <a:r>
              <a:rPr lang="ru-RU" sz="1400">
                <a:solidFill>
                  <a:srgbClr val="0E2D69"/>
                </a:solidFill>
                <a:highlight>
                  <a:srgbClr val="FFFFFF"/>
                </a:highlight>
              </a:rPr>
              <a:t>language model interpretation</a:t>
            </a:r>
            <a:br>
              <a:rPr lang="ru-RU" sz="1400">
                <a:solidFill>
                  <a:srgbClr val="0E2D69"/>
                </a:solidFill>
                <a:highlight>
                  <a:srgbClr val="FFFFFF"/>
                </a:highlight>
              </a:rPr>
            </a:br>
            <a:endParaRPr sz="1400">
              <a:solidFill>
                <a:srgbClr val="0E2D69"/>
              </a:solidFill>
              <a:highlight>
                <a:srgbClr val="FFFFFF"/>
              </a:highlight>
            </a:endParaRPr>
          </a:p>
          <a:p>
            <a:pPr indent="0" lvl="0" marL="0" rtl="0" algn="l">
              <a:spcBef>
                <a:spcPts val="0"/>
              </a:spcBef>
              <a:spcAft>
                <a:spcPts val="0"/>
              </a:spcAft>
              <a:buNone/>
            </a:pPr>
            <a:r>
              <a:rPr i="1" lang="ru-RU" sz="1400">
                <a:solidFill>
                  <a:srgbClr val="0E2D69"/>
                </a:solidFill>
                <a:highlight>
                  <a:srgbClr val="FFFFFF"/>
                </a:highlight>
              </a:rPr>
              <a:t>Исследовательский проект</a:t>
            </a:r>
            <a:endParaRPr i="1" sz="1400">
              <a:solidFill>
                <a:srgbClr val="0E2D69"/>
              </a:solidFill>
              <a:highlight>
                <a:srgbClr val="FFFFFF"/>
              </a:highlight>
            </a:endParaRPr>
          </a:p>
          <a:p>
            <a:pPr indent="0" lvl="0" marL="0" rtl="0" algn="l">
              <a:spcBef>
                <a:spcPts val="0"/>
              </a:spcBef>
              <a:spcAft>
                <a:spcPts val="0"/>
              </a:spcAft>
              <a:buNone/>
            </a:pPr>
            <a:r>
              <a:rPr i="1" lang="ru-RU" sz="1400"/>
              <a:t>Идентификация биологических взаимосвязей в геноме человека методами интерпретации языковых моделей</a:t>
            </a:r>
            <a:endParaRPr i="1" sz="3500">
              <a:highlight>
                <a:srgbClr val="FFFFFF"/>
              </a:highlight>
            </a:endParaRPr>
          </a:p>
          <a:p>
            <a:pPr indent="0" lvl="0" marL="0" rtl="0" algn="l">
              <a:lnSpc>
                <a:spcPct val="100000"/>
              </a:lnSpc>
              <a:spcBef>
                <a:spcPts val="0"/>
              </a:spcBef>
              <a:spcAft>
                <a:spcPts val="0"/>
              </a:spcAft>
              <a:buClr>
                <a:schemeClr val="dk1"/>
              </a:buClr>
              <a:buSzPts val="1600"/>
              <a:buNone/>
            </a:pPr>
            <a:r>
              <a:t/>
            </a:r>
            <a:endParaRPr sz="1000">
              <a:solidFill>
                <a:srgbClr val="0E2D69"/>
              </a:solidFill>
              <a:highlight>
                <a:srgbClr val="FFFFFF"/>
              </a:highlight>
            </a:endParaRPr>
          </a:p>
        </p:txBody>
      </p:sp>
      <p:sp>
        <p:nvSpPr>
          <p:cNvPr id="182" name="Google Shape;182;p14"/>
          <p:cNvSpPr txBox="1"/>
          <p:nvPr>
            <p:ph idx="2" type="body"/>
          </p:nvPr>
        </p:nvSpPr>
        <p:spPr>
          <a:xfrm>
            <a:off x="6259420" y="1173829"/>
            <a:ext cx="2278063" cy="463186"/>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200"/>
              <a:buFont typeface="Arial"/>
              <a:buNone/>
            </a:pPr>
            <a:r>
              <a:rPr lang="ru-RU" sz="1400"/>
              <a:t>Data Science and Business Analytics</a:t>
            </a:r>
            <a:endParaRPr sz="1400"/>
          </a:p>
        </p:txBody>
      </p:sp>
      <p:sp>
        <p:nvSpPr>
          <p:cNvPr id="183" name="Google Shape;183;p14"/>
          <p:cNvSpPr txBox="1"/>
          <p:nvPr>
            <p:ph idx="3" type="body"/>
          </p:nvPr>
        </p:nvSpPr>
        <p:spPr>
          <a:xfrm>
            <a:off x="8786720" y="1173829"/>
            <a:ext cx="2217738" cy="463186"/>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0E2D69"/>
              </a:buClr>
              <a:buSzPts val="1200"/>
              <a:buFont typeface="Arial"/>
              <a:buNone/>
            </a:pPr>
            <a:r>
              <a:rPr lang="ru-RU" sz="1400"/>
              <a:t>Moscow 2025</a:t>
            </a:r>
            <a:endParaRPr sz="1400"/>
          </a:p>
        </p:txBody>
      </p:sp>
      <p:sp>
        <p:nvSpPr>
          <p:cNvPr id="184" name="Google Shape;184;p14"/>
          <p:cNvSpPr txBox="1"/>
          <p:nvPr>
            <p:ph idx="4" type="body"/>
          </p:nvPr>
        </p:nvSpPr>
        <p:spPr>
          <a:xfrm>
            <a:off x="874025" y="5047475"/>
            <a:ext cx="7625400" cy="842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E2D69"/>
              </a:buClr>
              <a:buSzPts val="1600"/>
              <a:buFont typeface="Arial"/>
              <a:buNone/>
            </a:pPr>
            <a:r>
              <a:rPr lang="ru-RU" sz="1300"/>
              <a:t>Project Supervisor:</a:t>
            </a:r>
            <a:endParaRPr sz="1300"/>
          </a:p>
          <a:p>
            <a:pPr indent="0" lvl="0" marL="0" rtl="0" algn="l">
              <a:spcBef>
                <a:spcPts val="0"/>
              </a:spcBef>
              <a:spcAft>
                <a:spcPts val="0"/>
              </a:spcAft>
              <a:buNone/>
            </a:pPr>
            <a:r>
              <a:rPr lang="ru-RU" sz="1300"/>
              <a:t>Borevsky Andrey Olegovich</a:t>
            </a:r>
            <a:endParaRPr sz="1300"/>
          </a:p>
          <a:p>
            <a:pPr indent="0" lvl="0" marL="0" rtl="0" algn="l">
              <a:spcBef>
                <a:spcPts val="0"/>
              </a:spcBef>
              <a:spcAft>
                <a:spcPts val="0"/>
              </a:spcAft>
              <a:buNone/>
            </a:pPr>
            <a:r>
              <a:rPr lang="ru-RU" sz="1300"/>
              <a:t>Assistant </a:t>
            </a:r>
            <a:endParaRPr sz="1300"/>
          </a:p>
          <a:p>
            <a:pPr indent="0" lvl="0" marL="0" rtl="0" algn="l">
              <a:spcBef>
                <a:spcPts val="0"/>
              </a:spcBef>
              <a:spcAft>
                <a:spcPts val="0"/>
              </a:spcAft>
              <a:buNone/>
            </a:pPr>
            <a:r>
              <a:rPr lang="ru-RU" sz="1300"/>
              <a:t>Faculty of Computer Science, HSE University</a:t>
            </a:r>
            <a:endParaRPr sz="1300"/>
          </a:p>
        </p:txBody>
      </p:sp>
      <p:pic>
        <p:nvPicPr>
          <p:cNvPr id="185" name="Google Shape;185;p14" title="FCS logo full L.png"/>
          <p:cNvPicPr preferRelativeResize="0"/>
          <p:nvPr/>
        </p:nvPicPr>
        <p:blipFill>
          <a:blip r:embed="rId3">
            <a:alphaModFix/>
          </a:blip>
          <a:stretch>
            <a:fillRect/>
          </a:stretch>
        </p:blipFill>
        <p:spPr>
          <a:xfrm>
            <a:off x="9460967" y="5406165"/>
            <a:ext cx="1924050" cy="581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2400"/>
              <a:buFont typeface="Arial"/>
              <a:buNone/>
            </a:pPr>
            <a:r>
              <a:rPr lang="ru-RU"/>
              <a:t>HumanGenome38 Kouzine et al</a:t>
            </a:r>
            <a:endParaRPr/>
          </a:p>
        </p:txBody>
      </p:sp>
      <p:sp>
        <p:nvSpPr>
          <p:cNvPr id="290" name="Google Shape;290;p23"/>
          <p:cNvSpPr txBox="1"/>
          <p:nvPr>
            <p:ph idx="1" type="body"/>
          </p:nvPr>
        </p:nvSpPr>
        <p:spPr>
          <a:xfrm>
            <a:off x="585900" y="2051450"/>
            <a:ext cx="5245500" cy="2237100"/>
          </a:xfrm>
          <a:prstGeom prst="rect">
            <a:avLst/>
          </a:prstGeom>
          <a:noFill/>
          <a:ln>
            <a:noFill/>
          </a:ln>
        </p:spPr>
        <p:txBody>
          <a:bodyPr anchorCtr="0" anchor="t" bIns="45700" lIns="0" spcFirstLastPara="1" rIns="0" wrap="square" tIns="0">
            <a:noAutofit/>
          </a:bodyPr>
          <a:lstStyle/>
          <a:p>
            <a:pPr indent="-298450" lvl="0" marL="457200" rtl="0" algn="l">
              <a:lnSpc>
                <a:spcPct val="115000"/>
              </a:lnSpc>
              <a:spcBef>
                <a:spcPts val="1200"/>
              </a:spcBef>
              <a:spcAft>
                <a:spcPts val="0"/>
              </a:spcAft>
              <a:buClr>
                <a:srgbClr val="000000"/>
              </a:buClr>
              <a:buSzPts val="1100"/>
              <a:buChar char="●"/>
            </a:pPr>
            <a:r>
              <a:rPr lang="ru-RU" sz="1575"/>
              <a:t>Mapped single-stranded DNA in living cells using Kouzine et al. data.</a:t>
            </a:r>
            <a:endParaRPr sz="1575"/>
          </a:p>
          <a:p>
            <a:pPr indent="-298450" lvl="0" marL="457200" rtl="0" algn="l">
              <a:lnSpc>
                <a:spcPct val="115000"/>
              </a:lnSpc>
              <a:spcBef>
                <a:spcPts val="0"/>
              </a:spcBef>
              <a:spcAft>
                <a:spcPts val="0"/>
              </a:spcAft>
              <a:buClr>
                <a:srgbClr val="000000"/>
              </a:buClr>
              <a:buSzPts val="1100"/>
              <a:buChar char="●"/>
            </a:pPr>
            <a:r>
              <a:rPr lang="ru-RU" sz="1575"/>
              <a:t>Overlapped these regions with known G4 sites many matched, confirming G4 formation in cells.</a:t>
            </a:r>
            <a:endParaRPr sz="1575"/>
          </a:p>
          <a:p>
            <a:pPr indent="-298450" lvl="0" marL="457200" rtl="0" algn="l">
              <a:lnSpc>
                <a:spcPct val="115000"/>
              </a:lnSpc>
              <a:spcBef>
                <a:spcPts val="0"/>
              </a:spcBef>
              <a:spcAft>
                <a:spcPts val="0"/>
              </a:spcAft>
              <a:buClr>
                <a:srgbClr val="000000"/>
              </a:buClr>
              <a:buSzPts val="1100"/>
              <a:buChar char="●"/>
            </a:pPr>
            <a:r>
              <a:rPr lang="ru-RU" sz="1575"/>
              <a:t>Identified Z-DNA by locating unpaired T bases in Z-DNA prone sequences, marking B↔Z transitions.</a:t>
            </a:r>
            <a:endParaRPr sz="1575"/>
          </a:p>
          <a:p>
            <a:pPr indent="-298450" lvl="0" marL="457200" rtl="0" algn="l">
              <a:lnSpc>
                <a:spcPct val="115000"/>
              </a:lnSpc>
              <a:spcBef>
                <a:spcPts val="0"/>
              </a:spcBef>
              <a:spcAft>
                <a:spcPts val="0"/>
              </a:spcAft>
              <a:buClr>
                <a:srgbClr val="000000"/>
              </a:buClr>
              <a:buSzPts val="1100"/>
              <a:buChar char="●"/>
            </a:pPr>
            <a:r>
              <a:rPr lang="ru-RU" sz="1575"/>
              <a:t>The data covers ~ 41k </a:t>
            </a:r>
            <a:r>
              <a:rPr lang="ru-RU" sz="1500"/>
              <a:t>regions</a:t>
            </a:r>
            <a:r>
              <a:rPr lang="ru-RU" sz="1575"/>
              <a:t>.</a:t>
            </a:r>
            <a:br>
              <a:rPr lang="ru-RU" sz="1575"/>
            </a:br>
            <a:endParaRPr sz="1575"/>
          </a:p>
          <a:p>
            <a:pPr indent="0" lvl="0" marL="457200" rtl="0" algn="l">
              <a:lnSpc>
                <a:spcPct val="95000"/>
              </a:lnSpc>
              <a:spcBef>
                <a:spcPts val="1200"/>
              </a:spcBef>
              <a:spcAft>
                <a:spcPts val="0"/>
              </a:spcAft>
              <a:buNone/>
            </a:pPr>
            <a:br>
              <a:rPr lang="ru-RU" sz="1575"/>
            </a:br>
            <a:endParaRPr sz="1575"/>
          </a:p>
          <a:p>
            <a:pPr indent="0" lvl="0" marL="0" rtl="0" algn="l">
              <a:lnSpc>
                <a:spcPct val="95000"/>
              </a:lnSpc>
              <a:spcBef>
                <a:spcPts val="1200"/>
              </a:spcBef>
              <a:spcAft>
                <a:spcPts val="1200"/>
              </a:spcAft>
              <a:buSzPts val="935"/>
              <a:buNone/>
            </a:pPr>
            <a:r>
              <a:t/>
            </a:r>
            <a:endParaRPr sz="1575"/>
          </a:p>
        </p:txBody>
      </p:sp>
      <p:sp>
        <p:nvSpPr>
          <p:cNvPr id="291" name="Google Shape;291;p23"/>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chemeClr val="lt1"/>
              </a:highlight>
            </a:endParaRPr>
          </a:p>
          <a:p>
            <a:pPr indent="0" lvl="0" marL="0" rtl="0" algn="ctr">
              <a:spcBef>
                <a:spcPts val="0"/>
              </a:spcBef>
              <a:spcAft>
                <a:spcPts val="0"/>
              </a:spcAft>
              <a:buNone/>
            </a:pPr>
            <a:r>
              <a:t/>
            </a:r>
            <a:endParaRPr sz="1400">
              <a:solidFill>
                <a:srgbClr val="0E2D69"/>
              </a:solidFill>
              <a:highlight>
                <a:srgbClr val="FFFFFF"/>
              </a:highlight>
            </a:endParaRPr>
          </a:p>
        </p:txBody>
      </p:sp>
      <p:sp>
        <p:nvSpPr>
          <p:cNvPr id="292" name="Google Shape;292;p23"/>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Dataset and Methods</a:t>
            </a:r>
            <a:endParaRPr sz="1400"/>
          </a:p>
        </p:txBody>
      </p:sp>
      <p:sp>
        <p:nvSpPr>
          <p:cNvPr id="293" name="Google Shape;293;p23"/>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Dataset</a:t>
            </a:r>
            <a:endParaRPr sz="1400"/>
          </a:p>
        </p:txBody>
      </p:sp>
      <p:pic>
        <p:nvPicPr>
          <p:cNvPr id="294" name="Google Shape;294;p23"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295" name="Google Shape;295;p23"/>
          <p:cNvSpPr txBox="1"/>
          <p:nvPr>
            <p:ph type="title"/>
          </p:nvPr>
        </p:nvSpPr>
        <p:spPr>
          <a:xfrm>
            <a:off x="5988450" y="1447800"/>
            <a:ext cx="6048900" cy="777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ru-RU"/>
              <a:t>Genome Understanding Evaluation (GUE) </a:t>
            </a:r>
            <a:endParaRPr/>
          </a:p>
        </p:txBody>
      </p:sp>
      <p:sp>
        <p:nvSpPr>
          <p:cNvPr id="296" name="Google Shape;296;p23"/>
          <p:cNvSpPr txBox="1"/>
          <p:nvPr>
            <p:ph idx="1" type="body"/>
          </p:nvPr>
        </p:nvSpPr>
        <p:spPr>
          <a:xfrm>
            <a:off x="5940200" y="2128975"/>
            <a:ext cx="5245500" cy="1386000"/>
          </a:xfrm>
          <a:prstGeom prst="rect">
            <a:avLst/>
          </a:prstGeom>
          <a:noFill/>
          <a:ln>
            <a:noFill/>
          </a:ln>
        </p:spPr>
        <p:txBody>
          <a:bodyPr anchorCtr="0" anchor="t" bIns="45700" lIns="0" spcFirstLastPara="1" rIns="0" wrap="square" tIns="0">
            <a:noAutofit/>
          </a:bodyPr>
          <a:lstStyle/>
          <a:p>
            <a:pPr indent="-327025" lvl="0" marL="457200" rtl="0" algn="l">
              <a:lnSpc>
                <a:spcPct val="115000"/>
              </a:lnSpc>
              <a:spcBef>
                <a:spcPts val="1200"/>
              </a:spcBef>
              <a:spcAft>
                <a:spcPts val="0"/>
              </a:spcAft>
              <a:buSzPts val="1550"/>
              <a:buChar char="●"/>
            </a:pPr>
            <a:r>
              <a:rPr lang="ru-RU" sz="1550"/>
              <a:t>GUE for promoter analysis.</a:t>
            </a:r>
            <a:endParaRPr sz="1550"/>
          </a:p>
          <a:p>
            <a:pPr indent="-327025" lvl="0" marL="457200" rtl="0" algn="l">
              <a:lnSpc>
                <a:spcPct val="115000"/>
              </a:lnSpc>
              <a:spcBef>
                <a:spcPts val="0"/>
              </a:spcBef>
              <a:spcAft>
                <a:spcPts val="0"/>
              </a:spcAft>
              <a:buSzPts val="1550"/>
              <a:buChar char="●"/>
            </a:pPr>
            <a:r>
              <a:rPr lang="ru-RU" sz="1550"/>
              <a:t>A genome classification benchmark </a:t>
            </a:r>
            <a:endParaRPr sz="1550"/>
          </a:p>
          <a:p>
            <a:pPr indent="-327025" lvl="0" marL="457200" rtl="0" algn="l">
              <a:lnSpc>
                <a:spcPct val="115000"/>
              </a:lnSpc>
              <a:spcBef>
                <a:spcPts val="0"/>
              </a:spcBef>
              <a:spcAft>
                <a:spcPts val="0"/>
              </a:spcAft>
              <a:buSzPts val="1550"/>
              <a:buChar char="●"/>
            </a:pPr>
            <a:r>
              <a:rPr lang="ru-RU" sz="1550"/>
              <a:t>Consists of ~60k regions</a:t>
            </a:r>
            <a:endParaRPr sz="1550"/>
          </a:p>
          <a:p>
            <a:pPr indent="0" lvl="0" marL="0" rtl="0" algn="l">
              <a:lnSpc>
                <a:spcPct val="115000"/>
              </a:lnSpc>
              <a:spcBef>
                <a:spcPts val="1200"/>
              </a:spcBef>
              <a:spcAft>
                <a:spcPts val="0"/>
              </a:spcAft>
              <a:buNone/>
            </a:pPr>
            <a:r>
              <a:t/>
            </a:r>
            <a:endParaRPr sz="1550"/>
          </a:p>
          <a:p>
            <a:pPr indent="0" lvl="0" marL="0" rtl="0" algn="l">
              <a:lnSpc>
                <a:spcPct val="115000"/>
              </a:lnSpc>
              <a:spcBef>
                <a:spcPts val="1200"/>
              </a:spcBef>
              <a:spcAft>
                <a:spcPts val="1200"/>
              </a:spcAft>
              <a:buNone/>
            </a:pPr>
            <a:r>
              <a:t/>
            </a:r>
            <a:endParaRPr sz="155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 name="Shape 300"/>
        <p:cNvGrpSpPr/>
        <p:nvPr/>
      </p:nvGrpSpPr>
      <p:grpSpPr>
        <a:xfrm>
          <a:off x="0" y="0"/>
          <a:ext cx="0" cy="0"/>
          <a:chOff x="0" y="0"/>
          <a:chExt cx="0" cy="0"/>
        </a:xfrm>
      </p:grpSpPr>
      <p:sp>
        <p:nvSpPr>
          <p:cNvPr id="301" name="Google Shape;301;p24"/>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State Space Models</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302" name="Google Shape;302;p24"/>
          <p:cNvSpPr txBox="1"/>
          <p:nvPr>
            <p:ph idx="1" type="body"/>
          </p:nvPr>
        </p:nvSpPr>
        <p:spPr>
          <a:xfrm>
            <a:off x="585900" y="4170700"/>
            <a:ext cx="5245500" cy="2537400"/>
          </a:xfrm>
          <a:prstGeom prst="rect">
            <a:avLst/>
          </a:prstGeom>
          <a:noFill/>
          <a:ln>
            <a:noFill/>
          </a:ln>
        </p:spPr>
        <p:txBody>
          <a:bodyPr anchorCtr="0" anchor="t" bIns="45700" lIns="0" spcFirstLastPara="1" rIns="0" wrap="square" tIns="0">
            <a:normAutofit/>
          </a:bodyPr>
          <a:lstStyle/>
          <a:p>
            <a:pPr indent="0" lvl="0" marL="0" rtl="0" algn="l">
              <a:spcBef>
                <a:spcPts val="1000"/>
              </a:spcBef>
              <a:spcAft>
                <a:spcPts val="0"/>
              </a:spcAft>
              <a:buNone/>
            </a:pPr>
            <a:r>
              <a:rPr lang="ru-RU"/>
              <a:t>An SSM is like a smart memory box that gets updated with each new input in a fast, rolling way. No need to compare every past item to every other. Unlike self-attention, which looks at all pairs of positions, SSM simply carries forward a single state that already captures everything it’s seen, allowing it to handle extremely long sequences with far less computation.</a:t>
            </a:r>
            <a:endParaRPr/>
          </a:p>
        </p:txBody>
      </p:sp>
      <p:sp>
        <p:nvSpPr>
          <p:cNvPr id="303" name="Google Shape;303;p24"/>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304" name="Google Shape;304;p24"/>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Dataset and Methods</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305" name="Google Shape;305;p24"/>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Methods</a:t>
            </a:r>
            <a:endParaRPr sz="1400"/>
          </a:p>
        </p:txBody>
      </p:sp>
      <p:pic>
        <p:nvPicPr>
          <p:cNvPr id="306" name="Google Shape;306;p24"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307" name="Google Shape;307;p24"/>
          <p:cNvPicPr preferRelativeResize="0"/>
          <p:nvPr/>
        </p:nvPicPr>
        <p:blipFill>
          <a:blip r:embed="rId4">
            <a:alphaModFix/>
          </a:blip>
          <a:stretch>
            <a:fillRect/>
          </a:stretch>
        </p:blipFill>
        <p:spPr>
          <a:xfrm>
            <a:off x="7379250" y="1693325"/>
            <a:ext cx="4356950" cy="1230825"/>
          </a:xfrm>
          <a:prstGeom prst="rect">
            <a:avLst/>
          </a:prstGeom>
          <a:noFill/>
          <a:ln>
            <a:noFill/>
          </a:ln>
        </p:spPr>
      </p:pic>
      <p:pic>
        <p:nvPicPr>
          <p:cNvPr id="308" name="Google Shape;308;p24"/>
          <p:cNvPicPr preferRelativeResize="0"/>
          <p:nvPr/>
        </p:nvPicPr>
        <p:blipFill>
          <a:blip r:embed="rId5">
            <a:alphaModFix/>
          </a:blip>
          <a:stretch>
            <a:fillRect/>
          </a:stretch>
        </p:blipFill>
        <p:spPr>
          <a:xfrm>
            <a:off x="7379250" y="3122970"/>
            <a:ext cx="4356950" cy="1290925"/>
          </a:xfrm>
          <a:prstGeom prst="rect">
            <a:avLst/>
          </a:prstGeom>
          <a:noFill/>
          <a:ln>
            <a:noFill/>
          </a:ln>
        </p:spPr>
      </p:pic>
      <p:pic>
        <p:nvPicPr>
          <p:cNvPr id="309" name="Google Shape;309;p24"/>
          <p:cNvPicPr preferRelativeResize="0"/>
          <p:nvPr/>
        </p:nvPicPr>
        <p:blipFill>
          <a:blip r:embed="rId6">
            <a:alphaModFix/>
          </a:blip>
          <a:stretch>
            <a:fillRect/>
          </a:stretch>
        </p:blipFill>
        <p:spPr>
          <a:xfrm>
            <a:off x="7498600" y="4413900"/>
            <a:ext cx="4118250" cy="1586750"/>
          </a:xfrm>
          <a:prstGeom prst="rect">
            <a:avLst/>
          </a:prstGeom>
          <a:noFill/>
          <a:ln>
            <a:noFill/>
          </a:ln>
        </p:spPr>
      </p:pic>
      <p:pic>
        <p:nvPicPr>
          <p:cNvPr id="310" name="Google Shape;310;p24"/>
          <p:cNvPicPr preferRelativeResize="0"/>
          <p:nvPr/>
        </p:nvPicPr>
        <p:blipFill>
          <a:blip r:embed="rId7">
            <a:alphaModFix/>
          </a:blip>
          <a:stretch>
            <a:fillRect/>
          </a:stretch>
        </p:blipFill>
        <p:spPr>
          <a:xfrm>
            <a:off x="515950" y="1875282"/>
            <a:ext cx="4845974" cy="21390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5"/>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Hyena Operator</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316" name="Google Shape;316;p25"/>
          <p:cNvSpPr txBox="1"/>
          <p:nvPr>
            <p:ph idx="1" type="body"/>
          </p:nvPr>
        </p:nvSpPr>
        <p:spPr>
          <a:xfrm>
            <a:off x="585900" y="4170700"/>
            <a:ext cx="5245500" cy="2537400"/>
          </a:xfrm>
          <a:prstGeom prst="rect">
            <a:avLst/>
          </a:prstGeom>
          <a:noFill/>
          <a:ln>
            <a:noFill/>
          </a:ln>
        </p:spPr>
        <p:txBody>
          <a:bodyPr anchorCtr="0" anchor="t" bIns="45700" lIns="0" spcFirstLastPara="1" rIns="0" wrap="square" tIns="0">
            <a:normAutofit/>
          </a:bodyPr>
          <a:lstStyle/>
          <a:p>
            <a:pPr indent="0" lvl="0" marL="0" rtl="0" algn="l">
              <a:lnSpc>
                <a:spcPct val="115000"/>
              </a:lnSpc>
              <a:spcBef>
                <a:spcPts val="1200"/>
              </a:spcBef>
              <a:spcAft>
                <a:spcPts val="0"/>
              </a:spcAft>
              <a:buNone/>
            </a:pPr>
            <a:r>
              <a:rPr lang="ru-RU"/>
              <a:t>Hyena swaps the O(L²) attention step for implicit long convolutions plus element‐wise gating. It projects inputs into multiple streams, uses a small MLP to generate convolution filters on the fly, and applies FFT to compute convolutions in O(L log L) time. Gating then steers the information flow. Because filters are generated rather than stored, the parameter count stays fixed enabling efficient modeling of contexts up to ~1 million tokens without losing transformer‐level performance.</a:t>
            </a:r>
            <a:endParaRPr/>
          </a:p>
          <a:p>
            <a:pPr indent="0" lvl="0" marL="0" rtl="0" algn="l">
              <a:spcBef>
                <a:spcPts val="1200"/>
              </a:spcBef>
              <a:spcAft>
                <a:spcPts val="0"/>
              </a:spcAft>
              <a:buNone/>
            </a:pPr>
            <a:r>
              <a:t/>
            </a:r>
            <a:endParaRPr/>
          </a:p>
        </p:txBody>
      </p:sp>
      <p:sp>
        <p:nvSpPr>
          <p:cNvPr id="317" name="Google Shape;317;p25"/>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318" name="Google Shape;318;p25"/>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Dataset and Methods</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319" name="Google Shape;319;p25"/>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Methods</a:t>
            </a:r>
            <a:endParaRPr sz="1400"/>
          </a:p>
        </p:txBody>
      </p:sp>
      <p:pic>
        <p:nvPicPr>
          <p:cNvPr id="320" name="Google Shape;320;p25"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321" name="Google Shape;321;p25" title="hierarchy.png"/>
          <p:cNvPicPr preferRelativeResize="0"/>
          <p:nvPr/>
        </p:nvPicPr>
        <p:blipFill>
          <a:blip r:embed="rId4">
            <a:alphaModFix/>
          </a:blip>
          <a:stretch>
            <a:fillRect/>
          </a:stretch>
        </p:blipFill>
        <p:spPr>
          <a:xfrm>
            <a:off x="585900" y="1928150"/>
            <a:ext cx="5021400" cy="1933850"/>
          </a:xfrm>
          <a:prstGeom prst="rect">
            <a:avLst/>
          </a:prstGeom>
          <a:noFill/>
          <a:ln>
            <a:noFill/>
          </a:ln>
        </p:spPr>
      </p:pic>
      <p:sp>
        <p:nvSpPr>
          <p:cNvPr id="322" name="Google Shape;322;p25"/>
          <p:cNvSpPr txBox="1"/>
          <p:nvPr/>
        </p:nvSpPr>
        <p:spPr>
          <a:xfrm>
            <a:off x="6634800" y="4062850"/>
            <a:ext cx="4554900" cy="2064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sz="1200">
              <a:solidFill>
                <a:srgbClr val="0E2D69"/>
              </a:solidFill>
            </a:endParaRPr>
          </a:p>
        </p:txBody>
      </p:sp>
      <p:pic>
        <p:nvPicPr>
          <p:cNvPr id="323" name="Google Shape;323;p25"/>
          <p:cNvPicPr preferRelativeResize="0"/>
          <p:nvPr/>
        </p:nvPicPr>
        <p:blipFill>
          <a:blip r:embed="rId5">
            <a:alphaModFix/>
          </a:blip>
          <a:stretch>
            <a:fillRect/>
          </a:stretch>
        </p:blipFill>
        <p:spPr>
          <a:xfrm>
            <a:off x="6491475" y="1928150"/>
            <a:ext cx="5091624" cy="215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6"/>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HyenaDNA</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329" name="Google Shape;329;p26"/>
          <p:cNvSpPr txBox="1"/>
          <p:nvPr>
            <p:ph idx="1" type="body"/>
          </p:nvPr>
        </p:nvSpPr>
        <p:spPr>
          <a:xfrm>
            <a:off x="585900" y="2051449"/>
            <a:ext cx="5245500" cy="4500300"/>
          </a:xfrm>
          <a:prstGeom prst="rect">
            <a:avLst/>
          </a:prstGeom>
          <a:noFill/>
          <a:ln>
            <a:noFill/>
          </a:ln>
        </p:spPr>
        <p:txBody>
          <a:bodyPr anchorCtr="0" anchor="t" bIns="45700" lIns="0" spcFirstLastPara="1" rIns="0" wrap="square" tIns="0">
            <a:normAutofit/>
          </a:bodyPr>
          <a:lstStyle/>
          <a:p>
            <a:pPr indent="-323850" lvl="0" marL="457200" rtl="0" algn="l">
              <a:lnSpc>
                <a:spcPct val="115000"/>
              </a:lnSpc>
              <a:spcBef>
                <a:spcPts val="1200"/>
              </a:spcBef>
              <a:spcAft>
                <a:spcPts val="0"/>
              </a:spcAft>
              <a:buSzPts val="1500"/>
              <a:buChar char="●"/>
            </a:pPr>
            <a:r>
              <a:rPr lang="ru-RU" sz="1500"/>
              <a:t>HyenaDNA, a decoder based foundation model for DNA analysis capable of processing sequences up to 1 million in length at the single character level, was chosen as the model.</a:t>
            </a:r>
            <a:endParaRPr sz="1500"/>
          </a:p>
          <a:p>
            <a:pPr indent="-323850" lvl="0" marL="457200" rtl="0" algn="l">
              <a:lnSpc>
                <a:spcPct val="115000"/>
              </a:lnSpc>
              <a:spcBef>
                <a:spcPts val="0"/>
              </a:spcBef>
              <a:spcAft>
                <a:spcPts val="0"/>
              </a:spcAft>
              <a:buSzPts val="1500"/>
              <a:buChar char="●"/>
            </a:pPr>
            <a:r>
              <a:rPr lang="ru-RU" sz="1500"/>
              <a:t>Model pre-trained on the entire human reference genome</a:t>
            </a:r>
            <a:endParaRPr sz="1500"/>
          </a:p>
          <a:p>
            <a:pPr indent="-323850" lvl="0" marL="457200" rtl="0" algn="l">
              <a:lnSpc>
                <a:spcPct val="115000"/>
              </a:lnSpc>
              <a:spcBef>
                <a:spcPts val="0"/>
              </a:spcBef>
              <a:spcAft>
                <a:spcPts val="0"/>
              </a:spcAft>
              <a:buSzPts val="1500"/>
              <a:buChar char="●"/>
            </a:pPr>
            <a:r>
              <a:rPr lang="ru-RU" sz="1500"/>
              <a:t>By combining these two new approaches, the authors have presented a variant of LLM that works for sub-quadratically complexity and having much less parameters. </a:t>
            </a:r>
            <a:endParaRPr sz="1500"/>
          </a:p>
          <a:p>
            <a:pPr indent="0" lvl="0" marL="457200" rtl="0" algn="l">
              <a:lnSpc>
                <a:spcPct val="115000"/>
              </a:lnSpc>
              <a:spcBef>
                <a:spcPts val="1200"/>
              </a:spcBef>
              <a:spcAft>
                <a:spcPts val="0"/>
              </a:spcAft>
              <a:buNone/>
            </a:pPr>
            <a:r>
              <a:t/>
            </a:r>
            <a:endParaRPr sz="1500"/>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330" name="Google Shape;330;p26"/>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331" name="Google Shape;331;p26"/>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Dataset and Methods</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332" name="Google Shape;332;p26"/>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Methods</a:t>
            </a:r>
            <a:endParaRPr sz="1400"/>
          </a:p>
        </p:txBody>
      </p:sp>
      <p:pic>
        <p:nvPicPr>
          <p:cNvPr id="333" name="Google Shape;333;p26"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334" name="Google Shape;334;p26" title="hyenaoperator photo.png"/>
          <p:cNvPicPr preferRelativeResize="0"/>
          <p:nvPr/>
        </p:nvPicPr>
        <p:blipFill>
          <a:blip r:embed="rId4">
            <a:alphaModFix/>
          </a:blip>
          <a:stretch>
            <a:fillRect/>
          </a:stretch>
        </p:blipFill>
        <p:spPr>
          <a:xfrm>
            <a:off x="5839875" y="3746075"/>
            <a:ext cx="4510350" cy="2289000"/>
          </a:xfrm>
          <a:prstGeom prst="rect">
            <a:avLst/>
          </a:prstGeom>
          <a:noFill/>
          <a:ln>
            <a:noFill/>
          </a:ln>
        </p:spPr>
      </p:pic>
      <p:pic>
        <p:nvPicPr>
          <p:cNvPr id="335" name="Google Shape;335;p26"/>
          <p:cNvPicPr preferRelativeResize="0"/>
          <p:nvPr/>
        </p:nvPicPr>
        <p:blipFill>
          <a:blip r:embed="rId5">
            <a:alphaModFix/>
          </a:blip>
          <a:stretch>
            <a:fillRect/>
          </a:stretch>
        </p:blipFill>
        <p:spPr>
          <a:xfrm>
            <a:off x="5831400" y="1781125"/>
            <a:ext cx="4475848" cy="187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Explainable AI (xAI) or </a:t>
            </a:r>
            <a:r>
              <a:rPr lang="ru-RU"/>
              <a:t>Interpretation</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341" name="Google Shape;341;p27"/>
          <p:cNvSpPr txBox="1"/>
          <p:nvPr>
            <p:ph idx="1" type="body"/>
          </p:nvPr>
        </p:nvSpPr>
        <p:spPr>
          <a:xfrm>
            <a:off x="585900" y="2051449"/>
            <a:ext cx="5245500" cy="4500300"/>
          </a:xfrm>
          <a:prstGeom prst="rect">
            <a:avLst/>
          </a:prstGeom>
          <a:noFill/>
          <a:ln>
            <a:noFill/>
          </a:ln>
        </p:spPr>
        <p:txBody>
          <a:bodyPr anchorCtr="0" anchor="t" bIns="45700" lIns="0" spcFirstLastPara="1" rIns="0" wrap="square" tIns="0">
            <a:normAutofit/>
          </a:bodyPr>
          <a:lstStyle/>
          <a:p>
            <a:pPr indent="-323850" lvl="0" marL="457200" rtl="0" algn="l">
              <a:lnSpc>
                <a:spcPct val="115000"/>
              </a:lnSpc>
              <a:spcBef>
                <a:spcPts val="1200"/>
              </a:spcBef>
              <a:spcAft>
                <a:spcPts val="0"/>
              </a:spcAft>
              <a:buSzPts val="1500"/>
              <a:buChar char="●"/>
            </a:pPr>
            <a:r>
              <a:rPr lang="ru-RU" sz="1500"/>
              <a:t>Interpretability describes how clearly we can see why an algorithm made a particular decision.</a:t>
            </a:r>
            <a:endParaRPr sz="1500"/>
          </a:p>
          <a:p>
            <a:pPr indent="-323850" lvl="0" marL="457200" rtl="0" algn="l">
              <a:lnSpc>
                <a:spcPct val="115000"/>
              </a:lnSpc>
              <a:spcBef>
                <a:spcPts val="0"/>
              </a:spcBef>
              <a:spcAft>
                <a:spcPts val="0"/>
              </a:spcAft>
              <a:buSzPts val="1500"/>
              <a:buChar char="●"/>
            </a:pPr>
            <a:r>
              <a:rPr lang="ru-RU" sz="1500"/>
              <a:t>Aims to open the “black box” of complex models so we can see why they make certain decisions.</a:t>
            </a:r>
            <a:endParaRPr sz="1500"/>
          </a:p>
          <a:p>
            <a:pPr indent="-323850" lvl="0" marL="457200" rtl="0" algn="l">
              <a:lnSpc>
                <a:spcPct val="115000"/>
              </a:lnSpc>
              <a:spcBef>
                <a:spcPts val="0"/>
              </a:spcBef>
              <a:spcAft>
                <a:spcPts val="0"/>
              </a:spcAft>
              <a:buSzPts val="1500"/>
              <a:buChar char="●"/>
            </a:pPr>
            <a:r>
              <a:rPr lang="ru-RU" sz="1500"/>
              <a:t>Compute how the output changes when you tweak each input slightly, highlighting key features.</a:t>
            </a:r>
            <a:endParaRPr sz="1500"/>
          </a:p>
          <a:p>
            <a:pPr indent="-323850" lvl="0" marL="457200" rtl="0" algn="l">
              <a:lnSpc>
                <a:spcPct val="115000"/>
              </a:lnSpc>
              <a:spcBef>
                <a:spcPts val="0"/>
              </a:spcBef>
              <a:spcAft>
                <a:spcPts val="0"/>
              </a:spcAft>
              <a:buSzPts val="1500"/>
              <a:buChar char="●"/>
            </a:pPr>
            <a:r>
              <a:rPr lang="ru-RU" sz="1500"/>
              <a:t>Builds user confidence by showing “what the model looked at” when making a prediction.</a:t>
            </a:r>
            <a:endParaRPr sz="1500"/>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342" name="Google Shape;342;p27"/>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343" name="Google Shape;343;p27"/>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Dataset and Methods</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344" name="Google Shape;344;p27"/>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Methods</a:t>
            </a:r>
            <a:endParaRPr sz="1400"/>
          </a:p>
        </p:txBody>
      </p:sp>
      <p:pic>
        <p:nvPicPr>
          <p:cNvPr id="345" name="Google Shape;345;p27"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346" name="Google Shape;346;p27"/>
          <p:cNvPicPr preferRelativeResize="0"/>
          <p:nvPr/>
        </p:nvPicPr>
        <p:blipFill>
          <a:blip r:embed="rId4">
            <a:alphaModFix/>
          </a:blip>
          <a:stretch>
            <a:fillRect/>
          </a:stretch>
        </p:blipFill>
        <p:spPr>
          <a:xfrm>
            <a:off x="5943300" y="1889550"/>
            <a:ext cx="5595124" cy="1385625"/>
          </a:xfrm>
          <a:prstGeom prst="rect">
            <a:avLst/>
          </a:prstGeom>
          <a:noFill/>
          <a:ln>
            <a:noFill/>
          </a:ln>
        </p:spPr>
      </p:pic>
      <p:pic>
        <p:nvPicPr>
          <p:cNvPr id="347" name="Google Shape;347;p27"/>
          <p:cNvPicPr preferRelativeResize="0"/>
          <p:nvPr/>
        </p:nvPicPr>
        <p:blipFill>
          <a:blip r:embed="rId5">
            <a:alphaModFix/>
          </a:blip>
          <a:stretch>
            <a:fillRect/>
          </a:stretch>
        </p:blipFill>
        <p:spPr>
          <a:xfrm>
            <a:off x="5983800" y="3427575"/>
            <a:ext cx="5736301" cy="2547101"/>
          </a:xfrm>
          <a:prstGeom prst="rect">
            <a:avLst/>
          </a:prstGeom>
          <a:noFill/>
          <a:ln>
            <a:noFill/>
          </a:ln>
        </p:spPr>
      </p:pic>
      <p:pic>
        <p:nvPicPr>
          <p:cNvPr id="348" name="Google Shape;348;p27"/>
          <p:cNvPicPr preferRelativeResize="0"/>
          <p:nvPr/>
        </p:nvPicPr>
        <p:blipFill>
          <a:blip r:embed="rId6">
            <a:alphaModFix/>
          </a:blip>
          <a:stretch>
            <a:fillRect/>
          </a:stretch>
        </p:blipFill>
        <p:spPr>
          <a:xfrm>
            <a:off x="700000" y="4249799"/>
            <a:ext cx="4829175" cy="1143000"/>
          </a:xfrm>
          <a:prstGeom prst="rect">
            <a:avLst/>
          </a:prstGeom>
          <a:noFill/>
          <a:ln>
            <a:noFill/>
          </a:ln>
        </p:spPr>
      </p:pic>
      <p:pic>
        <p:nvPicPr>
          <p:cNvPr id="349" name="Google Shape;349;p27"/>
          <p:cNvPicPr preferRelativeResize="0"/>
          <p:nvPr/>
        </p:nvPicPr>
        <p:blipFill>
          <a:blip r:embed="rId7">
            <a:alphaModFix/>
          </a:blip>
          <a:stretch>
            <a:fillRect/>
          </a:stretch>
        </p:blipFill>
        <p:spPr>
          <a:xfrm>
            <a:off x="700000" y="5260300"/>
            <a:ext cx="4212525" cy="86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28"/>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Integrated Gradients</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355" name="Google Shape;355;p28"/>
          <p:cNvSpPr txBox="1"/>
          <p:nvPr>
            <p:ph idx="1" type="body"/>
          </p:nvPr>
        </p:nvSpPr>
        <p:spPr>
          <a:xfrm>
            <a:off x="585900" y="2469249"/>
            <a:ext cx="5245500" cy="1621800"/>
          </a:xfrm>
          <a:prstGeom prst="rect">
            <a:avLst/>
          </a:prstGeom>
          <a:noFill/>
          <a:ln>
            <a:noFill/>
          </a:ln>
        </p:spPr>
        <p:txBody>
          <a:bodyPr anchorCtr="0" anchor="t" bIns="45700" lIns="0" spcFirstLastPara="1" rIns="0" wrap="square" tIns="0">
            <a:noAutofit/>
          </a:bodyPr>
          <a:lstStyle/>
          <a:p>
            <a:pPr indent="-308768" lvl="0" marL="457200" rtl="0" algn="l">
              <a:lnSpc>
                <a:spcPct val="95000"/>
              </a:lnSpc>
              <a:spcBef>
                <a:spcPts val="1200"/>
              </a:spcBef>
              <a:spcAft>
                <a:spcPts val="0"/>
              </a:spcAft>
              <a:buSzPts val="1263"/>
              <a:buChar char="●"/>
            </a:pPr>
            <a:r>
              <a:rPr lang="ru-RU" sz="1262"/>
              <a:t>Assigns each input feature a contribution score by accumulating the model’s gradients along a straight-line path from a baseline input x' (often all zeros) to the actual input x.  </a:t>
            </a:r>
            <a:endParaRPr sz="1262"/>
          </a:p>
          <a:p>
            <a:pPr indent="-308768" lvl="0" marL="457200" rtl="0" algn="l">
              <a:lnSpc>
                <a:spcPct val="95000"/>
              </a:lnSpc>
              <a:spcBef>
                <a:spcPts val="0"/>
              </a:spcBef>
              <a:spcAft>
                <a:spcPts val="0"/>
              </a:spcAft>
              <a:buSzPts val="1263"/>
              <a:buChar char="●"/>
            </a:pPr>
            <a:r>
              <a:rPr lang="ru-RU" sz="1262"/>
              <a:t>In practice, this integral is approximated by summing over m steps.</a:t>
            </a:r>
            <a:endParaRPr sz="1262"/>
          </a:p>
          <a:p>
            <a:pPr indent="0" lvl="0" marL="0" rtl="0" algn="l">
              <a:lnSpc>
                <a:spcPct val="95000"/>
              </a:lnSpc>
              <a:spcBef>
                <a:spcPts val="1200"/>
              </a:spcBef>
              <a:spcAft>
                <a:spcPts val="0"/>
              </a:spcAft>
              <a:buNone/>
            </a:pPr>
            <a:r>
              <a:t/>
            </a:r>
            <a:endParaRPr sz="1262"/>
          </a:p>
          <a:p>
            <a:pPr indent="0" lvl="0" marL="0" rtl="0" algn="l">
              <a:lnSpc>
                <a:spcPct val="95000"/>
              </a:lnSpc>
              <a:spcBef>
                <a:spcPts val="1200"/>
              </a:spcBef>
              <a:spcAft>
                <a:spcPts val="0"/>
              </a:spcAft>
              <a:buSzPts val="852"/>
              <a:buNone/>
            </a:pPr>
            <a:r>
              <a:t/>
            </a:r>
            <a:endParaRPr sz="1262"/>
          </a:p>
          <a:p>
            <a:pPr indent="0" lvl="0" marL="457200" rtl="0" algn="l">
              <a:lnSpc>
                <a:spcPct val="95000"/>
              </a:lnSpc>
              <a:spcBef>
                <a:spcPts val="1200"/>
              </a:spcBef>
              <a:spcAft>
                <a:spcPts val="1200"/>
              </a:spcAft>
              <a:buSzPts val="852"/>
              <a:buNone/>
            </a:pPr>
            <a:r>
              <a:t/>
            </a:r>
            <a:endParaRPr sz="1262"/>
          </a:p>
        </p:txBody>
      </p:sp>
      <p:sp>
        <p:nvSpPr>
          <p:cNvPr id="356" name="Google Shape;356;p28"/>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357" name="Google Shape;357;p28"/>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Dataset and Methods</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358" name="Google Shape;358;p28"/>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Methods</a:t>
            </a:r>
            <a:endParaRPr sz="1400"/>
          </a:p>
        </p:txBody>
      </p:sp>
      <p:pic>
        <p:nvPicPr>
          <p:cNvPr id="359" name="Google Shape;359;p28"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360" name="Google Shape;360;p28"/>
          <p:cNvSpPr txBox="1"/>
          <p:nvPr>
            <p:ph type="title"/>
          </p:nvPr>
        </p:nvSpPr>
        <p:spPr>
          <a:xfrm>
            <a:off x="6194975"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SmoothGrad </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361" name="Google Shape;361;p28"/>
          <p:cNvSpPr txBox="1"/>
          <p:nvPr>
            <p:ph idx="1" type="body"/>
          </p:nvPr>
        </p:nvSpPr>
        <p:spPr>
          <a:xfrm>
            <a:off x="6194975" y="2469249"/>
            <a:ext cx="5245500" cy="1441200"/>
          </a:xfrm>
          <a:prstGeom prst="rect">
            <a:avLst/>
          </a:prstGeom>
          <a:noFill/>
          <a:ln>
            <a:noFill/>
          </a:ln>
        </p:spPr>
        <p:txBody>
          <a:bodyPr anchorCtr="0" anchor="t" bIns="45700" lIns="0" spcFirstLastPara="1" rIns="0" wrap="square" tIns="0">
            <a:normAutofit fontScale="25000" lnSpcReduction="20000"/>
          </a:bodyPr>
          <a:lstStyle/>
          <a:p>
            <a:pPr indent="-307975" lvl="0" marL="457200" rtl="0" algn="l">
              <a:lnSpc>
                <a:spcPct val="115000"/>
              </a:lnSpc>
              <a:spcBef>
                <a:spcPts val="1200"/>
              </a:spcBef>
              <a:spcAft>
                <a:spcPts val="0"/>
              </a:spcAft>
              <a:buSzPct val="100000"/>
              <a:buChar char="●"/>
            </a:pPr>
            <a:r>
              <a:rPr lang="ru-RU" sz="5000"/>
              <a:t>Reduces noise in gradient-based saliency maps by averaging over many noisy samples of the input.  Given n noisy copies x^k = x + Normal, the final attribution is calculated by the formula</a:t>
            </a:r>
            <a:endParaRPr sz="5000"/>
          </a:p>
          <a:p>
            <a:pPr indent="-307975" lvl="0" marL="457200" rtl="0" algn="l">
              <a:lnSpc>
                <a:spcPct val="115000"/>
              </a:lnSpc>
              <a:spcBef>
                <a:spcPts val="0"/>
              </a:spcBef>
              <a:spcAft>
                <a:spcPts val="0"/>
              </a:spcAft>
              <a:buSzPct val="100000"/>
              <a:buChar char="●"/>
            </a:pPr>
            <a:r>
              <a:rPr lang="ru-RU" sz="5000"/>
              <a:t>By adding Gaussian noise to embeddings or to the raw input, and then averaging the resulting gradient maps, SmoothGrad highlights consistent attribution patterns and smooths out unexpected peaks.</a:t>
            </a:r>
            <a:endParaRPr sz="5000"/>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pic>
        <p:nvPicPr>
          <p:cNvPr id="362" name="Google Shape;362;p28"/>
          <p:cNvPicPr preferRelativeResize="0"/>
          <p:nvPr/>
        </p:nvPicPr>
        <p:blipFill>
          <a:blip r:embed="rId4">
            <a:alphaModFix/>
          </a:blip>
          <a:stretch>
            <a:fillRect/>
          </a:stretch>
        </p:blipFill>
        <p:spPr>
          <a:xfrm>
            <a:off x="700000" y="4091049"/>
            <a:ext cx="4829175" cy="1143000"/>
          </a:xfrm>
          <a:prstGeom prst="rect">
            <a:avLst/>
          </a:prstGeom>
          <a:noFill/>
          <a:ln>
            <a:noFill/>
          </a:ln>
        </p:spPr>
      </p:pic>
      <p:pic>
        <p:nvPicPr>
          <p:cNvPr id="363" name="Google Shape;363;p28"/>
          <p:cNvPicPr preferRelativeResize="0"/>
          <p:nvPr/>
        </p:nvPicPr>
        <p:blipFill>
          <a:blip r:embed="rId5">
            <a:alphaModFix/>
          </a:blip>
          <a:stretch>
            <a:fillRect/>
          </a:stretch>
        </p:blipFill>
        <p:spPr>
          <a:xfrm>
            <a:off x="6546525" y="4186687"/>
            <a:ext cx="3524250" cy="866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9"/>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Low-Rank Adaptation (LoRA)</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369" name="Google Shape;369;p29"/>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370" name="Google Shape;370;p29"/>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Dataset and Methods</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371" name="Google Shape;371;p29"/>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Methods</a:t>
            </a:r>
            <a:endParaRPr sz="1400"/>
          </a:p>
        </p:txBody>
      </p:sp>
      <p:pic>
        <p:nvPicPr>
          <p:cNvPr id="372" name="Google Shape;372;p29"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373" name="Google Shape;373;p29"/>
          <p:cNvPicPr preferRelativeResize="0"/>
          <p:nvPr/>
        </p:nvPicPr>
        <p:blipFill>
          <a:blip r:embed="rId4">
            <a:alphaModFix/>
          </a:blip>
          <a:stretch>
            <a:fillRect/>
          </a:stretch>
        </p:blipFill>
        <p:spPr>
          <a:xfrm>
            <a:off x="582450" y="3709688"/>
            <a:ext cx="6055800" cy="2564124"/>
          </a:xfrm>
          <a:prstGeom prst="rect">
            <a:avLst/>
          </a:prstGeom>
          <a:noFill/>
          <a:ln>
            <a:noFill/>
          </a:ln>
        </p:spPr>
      </p:pic>
      <p:pic>
        <p:nvPicPr>
          <p:cNvPr id="374" name="Google Shape;374;p29"/>
          <p:cNvPicPr preferRelativeResize="0"/>
          <p:nvPr/>
        </p:nvPicPr>
        <p:blipFill>
          <a:blip r:embed="rId5">
            <a:alphaModFix/>
          </a:blip>
          <a:stretch>
            <a:fillRect/>
          </a:stretch>
        </p:blipFill>
        <p:spPr>
          <a:xfrm>
            <a:off x="6795600" y="1796775"/>
            <a:ext cx="3940974" cy="2289050"/>
          </a:xfrm>
          <a:prstGeom prst="rect">
            <a:avLst/>
          </a:prstGeom>
          <a:noFill/>
          <a:ln>
            <a:noFill/>
          </a:ln>
        </p:spPr>
      </p:pic>
      <p:sp>
        <p:nvSpPr>
          <p:cNvPr id="375" name="Google Shape;375;p29"/>
          <p:cNvSpPr txBox="1"/>
          <p:nvPr/>
        </p:nvSpPr>
        <p:spPr>
          <a:xfrm>
            <a:off x="305950" y="1796775"/>
            <a:ext cx="6227400" cy="3301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rgbClr val="0E2D69"/>
              </a:buClr>
              <a:buSzPts val="1300"/>
              <a:buChar char="●"/>
            </a:pPr>
            <a:r>
              <a:rPr lang="ru-RU" sz="1300">
                <a:solidFill>
                  <a:srgbClr val="0E2D69"/>
                </a:solidFill>
              </a:rPr>
              <a:t>LoRA is a common PEFT method for fine-tune large models cheaply by adding and learning only low-rank adapters.</a:t>
            </a:r>
            <a:endParaRPr sz="1300">
              <a:solidFill>
                <a:srgbClr val="0E2D69"/>
              </a:solidFill>
            </a:endParaRPr>
          </a:p>
          <a:p>
            <a:pPr indent="-311150" lvl="0" marL="457200" rtl="0" algn="l">
              <a:lnSpc>
                <a:spcPct val="115000"/>
              </a:lnSpc>
              <a:spcBef>
                <a:spcPts val="0"/>
              </a:spcBef>
              <a:spcAft>
                <a:spcPts val="0"/>
              </a:spcAft>
              <a:buClr>
                <a:srgbClr val="0E2D69"/>
              </a:buClr>
              <a:buSzPts val="1300"/>
              <a:buChar char="●"/>
            </a:pPr>
            <a:r>
              <a:rPr lang="ru-RU" sz="1300">
                <a:solidFill>
                  <a:srgbClr val="0E2D69"/>
                </a:solidFill>
              </a:rPr>
              <a:t>LoRA keeps the original pretrained weight matrix W frozen and learns two small low-rank matrices A and B.</a:t>
            </a:r>
            <a:endParaRPr sz="1300">
              <a:solidFill>
                <a:srgbClr val="0E2D69"/>
              </a:solidFill>
            </a:endParaRPr>
          </a:p>
          <a:p>
            <a:pPr indent="-311150" lvl="0" marL="457200" rtl="0" algn="l">
              <a:lnSpc>
                <a:spcPct val="115000"/>
              </a:lnSpc>
              <a:spcBef>
                <a:spcPts val="0"/>
              </a:spcBef>
              <a:spcAft>
                <a:spcPts val="0"/>
              </a:spcAft>
              <a:buClr>
                <a:srgbClr val="0E2D69"/>
              </a:buClr>
              <a:buSzPts val="1300"/>
              <a:buChar char="●"/>
            </a:pPr>
            <a:r>
              <a:rPr lang="ru-RU" sz="1300">
                <a:solidFill>
                  <a:srgbClr val="0E2D69"/>
                </a:solidFill>
              </a:rPr>
              <a:t>During fine-tuning, only A and B are updated, drastically reducing the number of trainable parameters, and at inference time the low-rank update is merged into W for standard usage.</a:t>
            </a:r>
            <a:endParaRPr sz="1300">
              <a:solidFill>
                <a:srgbClr val="0E2D69"/>
              </a:solidFill>
            </a:endParaRPr>
          </a:p>
          <a:p>
            <a:pPr indent="0" lvl="0" marL="0" rtl="0" algn="l">
              <a:lnSpc>
                <a:spcPct val="115000"/>
              </a:lnSpc>
              <a:spcBef>
                <a:spcPts val="1200"/>
              </a:spcBef>
              <a:spcAft>
                <a:spcPts val="0"/>
              </a:spcAft>
              <a:buNone/>
            </a:pPr>
            <a:r>
              <a:t/>
            </a:r>
            <a:endParaRPr sz="1300">
              <a:solidFill>
                <a:srgbClr val="0E2D69"/>
              </a:solidFill>
            </a:endParaRPr>
          </a:p>
          <a:p>
            <a:pPr indent="0" lvl="0" marL="457200" rtl="0" algn="l">
              <a:lnSpc>
                <a:spcPct val="115000"/>
              </a:lnSpc>
              <a:spcBef>
                <a:spcPts val="1200"/>
              </a:spcBef>
              <a:spcAft>
                <a:spcPts val="0"/>
              </a:spcAft>
              <a:buNone/>
            </a:pPr>
            <a:r>
              <a:t/>
            </a:r>
            <a:endParaRPr sz="1300">
              <a:solidFill>
                <a:srgbClr val="0E2D69"/>
              </a:solidFill>
            </a:endParaRPr>
          </a:p>
          <a:p>
            <a:pPr indent="0" lvl="0" marL="0" rtl="0" algn="l">
              <a:lnSpc>
                <a:spcPct val="115000"/>
              </a:lnSpc>
              <a:spcBef>
                <a:spcPts val="1200"/>
              </a:spcBef>
              <a:spcAft>
                <a:spcPts val="0"/>
              </a:spcAft>
              <a:buNone/>
            </a:pPr>
            <a:r>
              <a:t/>
            </a:r>
            <a:endParaRPr sz="1300">
              <a:solidFill>
                <a:srgbClr val="0E2D69"/>
              </a:solidFill>
            </a:endParaRPr>
          </a:p>
          <a:p>
            <a:pPr indent="0" lvl="0" marL="457200" rtl="0" algn="l">
              <a:lnSpc>
                <a:spcPct val="115000"/>
              </a:lnSpc>
              <a:spcBef>
                <a:spcPts val="1200"/>
              </a:spcBef>
              <a:spcAft>
                <a:spcPts val="1200"/>
              </a:spcAft>
              <a:buNone/>
            </a:pPr>
            <a:r>
              <a:t/>
            </a:r>
            <a:endParaRPr sz="1300">
              <a:solidFill>
                <a:srgbClr val="0E2D69"/>
              </a:solidFill>
            </a:endParaRPr>
          </a:p>
        </p:txBody>
      </p:sp>
      <p:sp>
        <p:nvSpPr>
          <p:cNvPr id="376" name="Google Shape;376;p29"/>
          <p:cNvSpPr txBox="1"/>
          <p:nvPr/>
        </p:nvSpPr>
        <p:spPr>
          <a:xfrm>
            <a:off x="7113300" y="2499575"/>
            <a:ext cx="30000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t/>
            </a:r>
            <a:endParaRPr sz="1300">
              <a:solidFill>
                <a:srgbClr val="0E2D6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p30"/>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Low-Rank Adaptation (LoRA)</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382" name="Google Shape;382;p30"/>
          <p:cNvSpPr txBox="1"/>
          <p:nvPr>
            <p:ph idx="1" type="body"/>
          </p:nvPr>
        </p:nvSpPr>
        <p:spPr>
          <a:xfrm>
            <a:off x="585900" y="2051449"/>
            <a:ext cx="5245500" cy="4500300"/>
          </a:xfrm>
          <a:prstGeom prst="rect">
            <a:avLst/>
          </a:prstGeom>
          <a:noFill/>
          <a:ln>
            <a:noFill/>
          </a:ln>
        </p:spPr>
        <p:txBody>
          <a:bodyPr anchorCtr="0" anchor="t" bIns="45700" lIns="0" spcFirstLastPara="1" rIns="0" wrap="square" tIns="0">
            <a:normAutofit lnSpcReduction="10000"/>
          </a:bodyPr>
          <a:lstStyle/>
          <a:p>
            <a:pPr indent="-323850" lvl="0" marL="457200" rtl="0" algn="l">
              <a:lnSpc>
                <a:spcPct val="115000"/>
              </a:lnSpc>
              <a:spcBef>
                <a:spcPts val="1200"/>
              </a:spcBef>
              <a:spcAft>
                <a:spcPts val="0"/>
              </a:spcAft>
              <a:buSzPts val="1500"/>
              <a:buChar char="●"/>
            </a:pPr>
            <a:r>
              <a:rPr lang="ru-RU" sz="1500"/>
              <a:t>LoRA makes fine-tuning large pretrained models faster and lighter by keeping the original weight matrix frozen and learning only a small, low-rank update.  </a:t>
            </a:r>
            <a:endParaRPr sz="1500"/>
          </a:p>
          <a:p>
            <a:pPr indent="-323850" lvl="0" marL="457200" rtl="0" algn="l">
              <a:lnSpc>
                <a:spcPct val="115000"/>
              </a:lnSpc>
              <a:spcBef>
                <a:spcPts val="0"/>
              </a:spcBef>
              <a:spcAft>
                <a:spcPts val="0"/>
              </a:spcAft>
              <a:buSzPts val="1500"/>
              <a:buChar char="●"/>
            </a:pPr>
            <a:r>
              <a:rPr lang="ru-RU" sz="1500"/>
              <a:t> Express the update ∆W to the frozen weight matrix W as the product of two much smaller matrices A B.</a:t>
            </a:r>
            <a:endParaRPr sz="1500"/>
          </a:p>
          <a:p>
            <a:pPr indent="-323850" lvl="0" marL="457200" rtl="0" algn="l">
              <a:lnSpc>
                <a:spcPct val="115000"/>
              </a:lnSpc>
              <a:spcBef>
                <a:spcPts val="0"/>
              </a:spcBef>
              <a:spcAft>
                <a:spcPts val="0"/>
              </a:spcAft>
              <a:buSzPts val="1500"/>
              <a:buChar char="●"/>
            </a:pPr>
            <a:r>
              <a:rPr lang="ru-RU" sz="1500"/>
              <a:t>A and B capture the task-specific changes without touching W itself.</a:t>
            </a:r>
            <a:endParaRPr sz="1500"/>
          </a:p>
          <a:p>
            <a:pPr indent="-323850" lvl="0" marL="457200" rtl="0" algn="l">
              <a:lnSpc>
                <a:spcPct val="115000"/>
              </a:lnSpc>
              <a:spcBef>
                <a:spcPts val="0"/>
              </a:spcBef>
              <a:spcAft>
                <a:spcPts val="0"/>
              </a:spcAft>
              <a:buSzPts val="1500"/>
              <a:buChar char="●"/>
            </a:pPr>
            <a:r>
              <a:rPr lang="ru-RU" sz="1500"/>
              <a:t>Then form the adapted weight matrix W ′ by adding the update: W ′ = W + ∆W. W stays exactly as it was pretrained, and ∆W carries all the fine-tuning.</a:t>
            </a:r>
            <a:endParaRPr sz="1500"/>
          </a:p>
          <a:p>
            <a:pPr indent="-323850" lvl="0" marL="457200" rtl="0" algn="l">
              <a:lnSpc>
                <a:spcPct val="115000"/>
              </a:lnSpc>
              <a:spcBef>
                <a:spcPts val="0"/>
              </a:spcBef>
              <a:spcAft>
                <a:spcPts val="0"/>
              </a:spcAft>
              <a:buSzPts val="1500"/>
              <a:buChar char="●"/>
            </a:pPr>
            <a:r>
              <a:rPr lang="ru-RU" sz="1500"/>
              <a:t>When the layer sees an input x ∈ R^k, it computes </a:t>
            </a:r>
            <a:endParaRPr sz="1500"/>
          </a:p>
          <a:p>
            <a:pPr indent="457200" lvl="0" marL="0" rtl="0" algn="l">
              <a:lnSpc>
                <a:spcPct val="115000"/>
              </a:lnSpc>
              <a:spcBef>
                <a:spcPts val="1200"/>
              </a:spcBef>
              <a:spcAft>
                <a:spcPts val="0"/>
              </a:spcAft>
              <a:buNone/>
            </a:pPr>
            <a:r>
              <a:rPr lang="ru-RU" sz="1500"/>
              <a:t>y = W ′ x = W x + A (Bx). </a:t>
            </a:r>
            <a:endParaRPr sz="1500"/>
          </a:p>
          <a:p>
            <a:pPr indent="-323850" lvl="0" marL="457200" rtl="0" algn="l">
              <a:lnSpc>
                <a:spcPct val="115000"/>
              </a:lnSpc>
              <a:spcBef>
                <a:spcPts val="1200"/>
              </a:spcBef>
              <a:spcAft>
                <a:spcPts val="0"/>
              </a:spcAft>
              <a:buSzPts val="1500"/>
              <a:buChar char="●"/>
            </a:pPr>
            <a:r>
              <a:rPr lang="ru-RU" sz="1500"/>
              <a:t>Since r (rank A and B) is much smaller than d and k, training costs drop from O(dk) to O((d + k)*r)</a:t>
            </a:r>
            <a:endParaRPr sz="1500"/>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383" name="Google Shape;383;p30"/>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384" name="Google Shape;384;p30"/>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Dataset and Methods</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385" name="Google Shape;385;p30"/>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Methods</a:t>
            </a:r>
            <a:endParaRPr sz="1400"/>
          </a:p>
        </p:txBody>
      </p:sp>
      <p:pic>
        <p:nvPicPr>
          <p:cNvPr id="386" name="Google Shape;386;p30"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387" name="Google Shape;387;p30"/>
          <p:cNvPicPr preferRelativeResize="0"/>
          <p:nvPr/>
        </p:nvPicPr>
        <p:blipFill>
          <a:blip r:embed="rId4">
            <a:alphaModFix/>
          </a:blip>
          <a:stretch>
            <a:fillRect/>
          </a:stretch>
        </p:blipFill>
        <p:spPr>
          <a:xfrm>
            <a:off x="5981550" y="1984400"/>
            <a:ext cx="6055800" cy="2564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Standard fine-tuning</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393" name="Google Shape;393;p31"/>
          <p:cNvSpPr txBox="1"/>
          <p:nvPr>
            <p:ph idx="1" type="body"/>
          </p:nvPr>
        </p:nvSpPr>
        <p:spPr>
          <a:xfrm>
            <a:off x="585900" y="2051449"/>
            <a:ext cx="5245500" cy="4500300"/>
          </a:xfrm>
          <a:prstGeom prst="rect">
            <a:avLst/>
          </a:prstGeom>
          <a:noFill/>
          <a:ln>
            <a:noFill/>
          </a:ln>
        </p:spPr>
        <p:txBody>
          <a:bodyPr anchorCtr="0" anchor="t" bIns="45700" lIns="0" spcFirstLastPara="1" rIns="0" wrap="square" tIns="0">
            <a:normAutofit/>
          </a:bodyPr>
          <a:lstStyle/>
          <a:p>
            <a:pPr indent="-323850" lvl="0" marL="457200" rtl="0" algn="l">
              <a:lnSpc>
                <a:spcPct val="115000"/>
              </a:lnSpc>
              <a:spcBef>
                <a:spcPts val="1200"/>
              </a:spcBef>
              <a:spcAft>
                <a:spcPts val="0"/>
              </a:spcAft>
              <a:buSzPts val="1500"/>
              <a:buChar char="●"/>
            </a:pPr>
            <a:r>
              <a:rPr lang="ru-RU" sz="1500"/>
              <a:t>The data from GUE was stored as follows: sequences of length 70, labeled 1 if the sequence is a promoter and 0 otherwise, so it is a sequence classification task.</a:t>
            </a:r>
            <a:endParaRPr sz="1500"/>
          </a:p>
          <a:p>
            <a:pPr indent="-323850" lvl="0" marL="457200" rtl="0" algn="l">
              <a:lnSpc>
                <a:spcPct val="115000"/>
              </a:lnSpc>
              <a:spcBef>
                <a:spcPts val="0"/>
              </a:spcBef>
              <a:spcAft>
                <a:spcPts val="0"/>
              </a:spcAft>
              <a:buSzPts val="1500"/>
              <a:buChar char="●"/>
            </a:pPr>
            <a:r>
              <a:rPr lang="ru-RU" sz="1500"/>
              <a:t>As a result, the best performance ended up being the settings of the first experiment. F1 = 0.82</a:t>
            </a:r>
            <a:endParaRPr sz="1500"/>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394" name="Google Shape;394;p31"/>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395" name="Google Shape;395;p31"/>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396" name="Google Shape;396;p31"/>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Promoters</a:t>
            </a:r>
            <a:endParaRPr sz="1400"/>
          </a:p>
        </p:txBody>
      </p:sp>
      <p:pic>
        <p:nvPicPr>
          <p:cNvPr id="397" name="Google Shape;397;p31"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398" name="Google Shape;398;p31" title="prom_metrics.png"/>
          <p:cNvPicPr preferRelativeResize="0"/>
          <p:nvPr/>
        </p:nvPicPr>
        <p:blipFill>
          <a:blip r:embed="rId4">
            <a:alphaModFix/>
          </a:blip>
          <a:stretch>
            <a:fillRect/>
          </a:stretch>
        </p:blipFill>
        <p:spPr>
          <a:xfrm>
            <a:off x="6048300" y="1378875"/>
            <a:ext cx="5809874" cy="2839499"/>
          </a:xfrm>
          <a:prstGeom prst="rect">
            <a:avLst/>
          </a:prstGeom>
          <a:noFill/>
          <a:ln>
            <a:noFill/>
          </a:ln>
        </p:spPr>
      </p:pic>
      <p:pic>
        <p:nvPicPr>
          <p:cNvPr id="399" name="Google Shape;399;p31"/>
          <p:cNvPicPr preferRelativeResize="0"/>
          <p:nvPr/>
        </p:nvPicPr>
        <p:blipFill>
          <a:blip r:embed="rId5">
            <a:alphaModFix/>
          </a:blip>
          <a:stretch>
            <a:fillRect/>
          </a:stretch>
        </p:blipFill>
        <p:spPr>
          <a:xfrm>
            <a:off x="515950" y="3491224"/>
            <a:ext cx="2501263" cy="2264302"/>
          </a:xfrm>
          <a:prstGeom prst="rect">
            <a:avLst/>
          </a:prstGeom>
          <a:noFill/>
          <a:ln>
            <a:noFill/>
          </a:ln>
        </p:spPr>
      </p:pic>
      <p:sp>
        <p:nvSpPr>
          <p:cNvPr id="400" name="Google Shape;400;p31"/>
          <p:cNvSpPr txBox="1"/>
          <p:nvPr/>
        </p:nvSpPr>
        <p:spPr>
          <a:xfrm>
            <a:off x="3917325" y="5442500"/>
            <a:ext cx="538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Hyperparameter settings for the four HyenaDNA training runs. All experiments used 10 epochs, warmup ratio 0.1, weight decay 0.01, the adamw_torch optimizer, and FP16 precision</a:t>
            </a:r>
            <a:endParaRPr i="1">
              <a:solidFill>
                <a:schemeClr val="dk1"/>
              </a:solidFill>
            </a:endParaRPr>
          </a:p>
        </p:txBody>
      </p:sp>
      <p:pic>
        <p:nvPicPr>
          <p:cNvPr id="401" name="Google Shape;401;p31"/>
          <p:cNvPicPr preferRelativeResize="0"/>
          <p:nvPr/>
        </p:nvPicPr>
        <p:blipFill>
          <a:blip r:embed="rId6">
            <a:alphaModFix/>
          </a:blip>
          <a:stretch>
            <a:fillRect/>
          </a:stretch>
        </p:blipFill>
        <p:spPr>
          <a:xfrm>
            <a:off x="4016913" y="4218374"/>
            <a:ext cx="5183125" cy="1273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LoRA</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407" name="Google Shape;407;p32"/>
          <p:cNvSpPr txBox="1"/>
          <p:nvPr>
            <p:ph idx="1" type="body"/>
          </p:nvPr>
        </p:nvSpPr>
        <p:spPr>
          <a:xfrm>
            <a:off x="585900" y="1714424"/>
            <a:ext cx="5245500" cy="4500300"/>
          </a:xfrm>
          <a:prstGeom prst="rect">
            <a:avLst/>
          </a:prstGeom>
          <a:noFill/>
          <a:ln>
            <a:noFill/>
          </a:ln>
        </p:spPr>
        <p:txBody>
          <a:bodyPr anchorCtr="0" anchor="t" bIns="45700" lIns="0" spcFirstLastPara="1" rIns="0" wrap="square" tIns="0">
            <a:normAutofit/>
          </a:bodyPr>
          <a:lstStyle/>
          <a:p>
            <a:pPr indent="0" lvl="0" marL="457200" rtl="0" algn="l">
              <a:lnSpc>
                <a:spcPct val="115000"/>
              </a:lnSpc>
              <a:spcBef>
                <a:spcPts val="1200"/>
              </a:spcBef>
              <a:spcAft>
                <a:spcPts val="0"/>
              </a:spcAft>
              <a:buNone/>
            </a:pPr>
            <a:r>
              <a:t/>
            </a:r>
            <a:endParaRPr sz="1500"/>
          </a:p>
          <a:p>
            <a:pPr indent="-323850" lvl="0" marL="457200" rtl="0" algn="l">
              <a:lnSpc>
                <a:spcPct val="115000"/>
              </a:lnSpc>
              <a:spcBef>
                <a:spcPts val="1200"/>
              </a:spcBef>
              <a:spcAft>
                <a:spcPts val="0"/>
              </a:spcAft>
              <a:buSzPts val="1500"/>
              <a:buChar char="●"/>
            </a:pPr>
            <a:r>
              <a:rPr lang="ru-RU" sz="1500"/>
              <a:t>As a result,  LoRA did not bring any advantage in the task of promoters on the HyenaDNA model, time required is the same and F1 = 0.81</a:t>
            </a:r>
            <a:endParaRPr sz="1500"/>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408" name="Google Shape;408;p32"/>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409" name="Google Shape;409;p32"/>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410" name="Google Shape;410;p32"/>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Promoters</a:t>
            </a:r>
            <a:endParaRPr sz="1400"/>
          </a:p>
        </p:txBody>
      </p:sp>
      <p:pic>
        <p:nvPicPr>
          <p:cNvPr id="411" name="Google Shape;411;p32"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412" name="Google Shape;412;p32"/>
          <p:cNvSpPr txBox="1"/>
          <p:nvPr/>
        </p:nvSpPr>
        <p:spPr>
          <a:xfrm>
            <a:off x="6274125" y="3344075"/>
            <a:ext cx="4968300" cy="10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ru-RU">
                <a:solidFill>
                  <a:schemeClr val="dk1"/>
                </a:solidFill>
              </a:rPr>
              <a:t>LoRA configuration for each experiment: rank r, α, dropout, and percentage of trainable parameters.</a:t>
            </a:r>
            <a:endParaRPr i="1">
              <a:solidFill>
                <a:schemeClr val="dk1"/>
              </a:solidFill>
            </a:endParaRPr>
          </a:p>
        </p:txBody>
      </p:sp>
      <p:pic>
        <p:nvPicPr>
          <p:cNvPr id="413" name="Google Shape;413;p32"/>
          <p:cNvPicPr preferRelativeResize="0"/>
          <p:nvPr/>
        </p:nvPicPr>
        <p:blipFill>
          <a:blip r:embed="rId4">
            <a:alphaModFix/>
          </a:blip>
          <a:stretch>
            <a:fillRect/>
          </a:stretch>
        </p:blipFill>
        <p:spPr>
          <a:xfrm>
            <a:off x="6436875" y="1610525"/>
            <a:ext cx="4229100" cy="1733550"/>
          </a:xfrm>
          <a:prstGeom prst="rect">
            <a:avLst/>
          </a:prstGeom>
          <a:noFill/>
          <a:ln>
            <a:noFill/>
          </a:ln>
        </p:spPr>
      </p:pic>
      <p:pic>
        <p:nvPicPr>
          <p:cNvPr id="414" name="Google Shape;414;p32" title="prom_metricslora.png"/>
          <p:cNvPicPr preferRelativeResize="0"/>
          <p:nvPr/>
        </p:nvPicPr>
        <p:blipFill>
          <a:blip r:embed="rId5">
            <a:alphaModFix/>
          </a:blip>
          <a:stretch>
            <a:fillRect/>
          </a:stretch>
        </p:blipFill>
        <p:spPr>
          <a:xfrm>
            <a:off x="713150" y="3135650"/>
            <a:ext cx="4706601" cy="2179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5"/>
          <p:cNvSpPr txBox="1"/>
          <p:nvPr>
            <p:ph type="title"/>
          </p:nvPr>
        </p:nvSpPr>
        <p:spPr>
          <a:xfrm>
            <a:off x="585898" y="1447790"/>
            <a:ext cx="5245500" cy="77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2400"/>
              <a:buFont typeface="Arial"/>
              <a:buNone/>
            </a:pPr>
            <a:r>
              <a:rPr lang="ru-RU"/>
              <a:t>Stating the problem </a:t>
            </a:r>
            <a:endParaRPr/>
          </a:p>
        </p:txBody>
      </p:sp>
      <p:sp>
        <p:nvSpPr>
          <p:cNvPr id="191" name="Google Shape;191;p15"/>
          <p:cNvSpPr txBox="1"/>
          <p:nvPr>
            <p:ph idx="1" type="body"/>
          </p:nvPr>
        </p:nvSpPr>
        <p:spPr>
          <a:xfrm>
            <a:off x="283672" y="2071163"/>
            <a:ext cx="5245500" cy="3393300"/>
          </a:xfrm>
          <a:prstGeom prst="rect">
            <a:avLst/>
          </a:prstGeom>
          <a:noFill/>
          <a:ln>
            <a:noFill/>
          </a:ln>
        </p:spPr>
        <p:txBody>
          <a:bodyPr anchorCtr="0" anchor="t" bIns="45700" lIns="0" spcFirstLastPara="1" rIns="0" wrap="square" tIns="0">
            <a:normAutofit/>
          </a:bodyPr>
          <a:lstStyle/>
          <a:p>
            <a:pPr indent="0" lvl="0" marL="0" rtl="0" algn="l">
              <a:lnSpc>
                <a:spcPct val="115000"/>
              </a:lnSpc>
              <a:spcBef>
                <a:spcPts val="1200"/>
              </a:spcBef>
              <a:spcAft>
                <a:spcPts val="0"/>
              </a:spcAft>
              <a:buNone/>
            </a:pPr>
            <a:r>
              <a:t/>
            </a:r>
            <a:endParaRPr sz="1500"/>
          </a:p>
          <a:p>
            <a:pPr indent="-323850" lvl="0" marL="457200" rtl="0" algn="l">
              <a:spcBef>
                <a:spcPts val="1200"/>
              </a:spcBef>
              <a:spcAft>
                <a:spcPts val="0"/>
              </a:spcAft>
              <a:buSzPts val="1500"/>
              <a:buChar char="●"/>
            </a:pPr>
            <a:r>
              <a:rPr lang="ru-RU" sz="1500"/>
              <a:t>Traditional techniques for DNA analysis are rapidly losing relevance.</a:t>
            </a:r>
            <a:endParaRPr sz="1500"/>
          </a:p>
          <a:p>
            <a:pPr indent="-323850" lvl="0" marL="457200" rtl="0" algn="l">
              <a:spcBef>
                <a:spcPts val="0"/>
              </a:spcBef>
              <a:spcAft>
                <a:spcPts val="0"/>
              </a:spcAft>
              <a:buSzPts val="1500"/>
              <a:buChar char="●"/>
            </a:pPr>
            <a:r>
              <a:rPr lang="ru-RU" sz="1500"/>
              <a:t>The human genome is an immense repository of information, brimming with answers that demand exploration.</a:t>
            </a:r>
            <a:endParaRPr sz="1500"/>
          </a:p>
          <a:p>
            <a:pPr indent="-298450" lvl="0" marL="457200" rtl="0" algn="l">
              <a:lnSpc>
                <a:spcPct val="115000"/>
              </a:lnSpc>
              <a:spcBef>
                <a:spcPts val="0"/>
              </a:spcBef>
              <a:spcAft>
                <a:spcPts val="0"/>
              </a:spcAft>
              <a:buClr>
                <a:srgbClr val="000000"/>
              </a:buClr>
              <a:buSzPts val="1100"/>
              <a:buChar char="●"/>
            </a:pPr>
            <a:r>
              <a:rPr lang="ru-RU" sz="1500"/>
              <a:t>What outcomes arise when these questions are investigated using large language models?</a:t>
            </a:r>
            <a:br>
              <a:rPr lang="ru-RU" sz="1500"/>
            </a:br>
            <a:endParaRPr sz="1500"/>
          </a:p>
        </p:txBody>
      </p:sp>
      <p:sp>
        <p:nvSpPr>
          <p:cNvPr id="192" name="Google Shape;192;p15"/>
          <p:cNvSpPr txBox="1"/>
          <p:nvPr>
            <p:ph idx="3" type="body"/>
          </p:nvPr>
        </p:nvSpPr>
        <p:spPr>
          <a:xfrm>
            <a:off x="1143700" y="540895"/>
            <a:ext cx="1901700" cy="908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rgbClr val="FFFFFF"/>
                </a:highlight>
              </a:rPr>
              <a:t>L</a:t>
            </a:r>
            <a:r>
              <a:rPr lang="ru-RU" sz="1400">
                <a:solidFill>
                  <a:srgbClr val="0E2D69"/>
                </a:solidFill>
                <a:highlight>
                  <a:srgbClr val="FFFFFF"/>
                </a:highlight>
              </a:rPr>
              <a:t>anguage Model </a:t>
            </a:r>
            <a:r>
              <a:rPr lang="ru-RU" sz="1400">
                <a:solidFill>
                  <a:srgbClr val="0E2D69"/>
                </a:solidFill>
                <a:highlight>
                  <a:srgbClr val="FFFFFF"/>
                </a:highlight>
              </a:rPr>
              <a:t>Uncover Genome Relations</a:t>
            </a:r>
            <a:endParaRPr sz="1400">
              <a:solidFill>
                <a:srgbClr val="0E2D69"/>
              </a:solidFill>
              <a:highlight>
                <a:srgbClr val="FFFFFF"/>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193" name="Google Shape;193;p15"/>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Introduction</a:t>
            </a:r>
            <a:endParaRPr sz="1400"/>
          </a:p>
          <a:p>
            <a:pPr indent="0" lvl="0" marL="0" rtl="0" algn="l">
              <a:spcBef>
                <a:spcPts val="0"/>
              </a:spcBef>
              <a:spcAft>
                <a:spcPts val="0"/>
              </a:spcAft>
              <a:buClr>
                <a:srgbClr val="0E2D69"/>
              </a:buClr>
              <a:buSzPts val="1000"/>
              <a:buNone/>
            </a:pPr>
            <a:r>
              <a:t/>
            </a:r>
            <a:endParaRPr sz="1400"/>
          </a:p>
          <a:p>
            <a:pPr indent="0" lvl="0" marL="0" rtl="0" algn="l">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194" name="Google Shape;194;p15"/>
          <p:cNvSpPr txBox="1"/>
          <p:nvPr>
            <p:ph idx="5" type="body"/>
          </p:nvPr>
        </p:nvSpPr>
        <p:spPr>
          <a:xfrm>
            <a:off x="6259892" y="548720"/>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Study area</a:t>
            </a:r>
            <a:endParaRPr sz="1400"/>
          </a:p>
        </p:txBody>
      </p:sp>
      <p:pic>
        <p:nvPicPr>
          <p:cNvPr id="195" name="Google Shape;195;p15" title="Bioinformatics_x1.jpg"/>
          <p:cNvPicPr preferRelativeResize="0"/>
          <p:nvPr/>
        </p:nvPicPr>
        <p:blipFill rotWithShape="1">
          <a:blip r:embed="rId3">
            <a:alphaModFix/>
          </a:blip>
          <a:srcRect b="0" l="7834" r="7834" t="0"/>
          <a:stretch/>
        </p:blipFill>
        <p:spPr>
          <a:xfrm>
            <a:off x="6259900" y="2236088"/>
            <a:ext cx="4839226" cy="2611626"/>
          </a:xfrm>
          <a:prstGeom prst="rect">
            <a:avLst/>
          </a:prstGeom>
          <a:noFill/>
          <a:ln>
            <a:noFill/>
          </a:ln>
        </p:spPr>
      </p:pic>
      <p:pic>
        <p:nvPicPr>
          <p:cNvPr id="196" name="Google Shape;196;p15" title="FCS logo full L.png"/>
          <p:cNvPicPr preferRelativeResize="0"/>
          <p:nvPr/>
        </p:nvPicPr>
        <p:blipFill>
          <a:blip r:embed="rId4">
            <a:alphaModFix/>
          </a:blip>
          <a:stretch>
            <a:fillRect/>
          </a:stretch>
        </p:blipFill>
        <p:spPr>
          <a:xfrm>
            <a:off x="10113299" y="6127075"/>
            <a:ext cx="1924050" cy="581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8" name="Shape 418"/>
        <p:cNvGrpSpPr/>
        <p:nvPr/>
      </p:nvGrpSpPr>
      <p:grpSpPr>
        <a:xfrm>
          <a:off x="0" y="0"/>
          <a:ext cx="0" cy="0"/>
          <a:chOff x="0" y="0"/>
          <a:chExt cx="0" cy="0"/>
        </a:xfrm>
      </p:grpSpPr>
      <p:sp>
        <p:nvSpPr>
          <p:cNvPr id="419" name="Google Shape;419;p33"/>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Interpretation</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420" name="Google Shape;420;p33"/>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421" name="Google Shape;421;p33"/>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422" name="Google Shape;422;p33"/>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Promoters</a:t>
            </a:r>
            <a:endParaRPr sz="1400"/>
          </a:p>
        </p:txBody>
      </p:sp>
      <p:pic>
        <p:nvPicPr>
          <p:cNvPr id="423" name="Google Shape;423;p33"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424" name="Google Shape;424;p33"/>
          <p:cNvPicPr preferRelativeResize="0"/>
          <p:nvPr/>
        </p:nvPicPr>
        <p:blipFill>
          <a:blip r:embed="rId4">
            <a:alphaModFix/>
          </a:blip>
          <a:stretch>
            <a:fillRect/>
          </a:stretch>
        </p:blipFill>
        <p:spPr>
          <a:xfrm>
            <a:off x="449650" y="1984400"/>
            <a:ext cx="5155650" cy="4142675"/>
          </a:xfrm>
          <a:prstGeom prst="rect">
            <a:avLst/>
          </a:prstGeom>
          <a:noFill/>
          <a:ln>
            <a:noFill/>
          </a:ln>
        </p:spPr>
      </p:pic>
      <p:pic>
        <p:nvPicPr>
          <p:cNvPr id="425" name="Google Shape;425;p33"/>
          <p:cNvPicPr preferRelativeResize="0"/>
          <p:nvPr/>
        </p:nvPicPr>
        <p:blipFill>
          <a:blip r:embed="rId5">
            <a:alphaModFix/>
          </a:blip>
          <a:stretch>
            <a:fillRect/>
          </a:stretch>
        </p:blipFill>
        <p:spPr>
          <a:xfrm>
            <a:off x="6178575" y="1556199"/>
            <a:ext cx="5106325" cy="4303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Interpretation</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431" name="Google Shape;431;p34"/>
          <p:cNvSpPr txBox="1"/>
          <p:nvPr>
            <p:ph idx="1" type="body"/>
          </p:nvPr>
        </p:nvSpPr>
        <p:spPr>
          <a:xfrm>
            <a:off x="585900" y="2051449"/>
            <a:ext cx="5245500" cy="4500300"/>
          </a:xfrm>
          <a:prstGeom prst="rect">
            <a:avLst/>
          </a:prstGeom>
          <a:noFill/>
          <a:ln>
            <a:noFill/>
          </a:ln>
        </p:spPr>
        <p:txBody>
          <a:bodyPr anchorCtr="0" anchor="t" bIns="45700" lIns="0" spcFirstLastPara="1" rIns="0" wrap="square" tIns="0">
            <a:normAutofit/>
          </a:bodyPr>
          <a:lstStyle/>
          <a:p>
            <a:pPr indent="-323850" lvl="0" marL="457200" rtl="0" algn="l">
              <a:lnSpc>
                <a:spcPct val="115000"/>
              </a:lnSpc>
              <a:spcBef>
                <a:spcPts val="1200"/>
              </a:spcBef>
              <a:spcAft>
                <a:spcPts val="0"/>
              </a:spcAft>
              <a:buSzPts val="1500"/>
              <a:buChar char="●"/>
            </a:pPr>
            <a:r>
              <a:rPr lang="ru-RU" sz="1500"/>
              <a:t>For interpretation I used weights of the model with the best F1 (0.82)</a:t>
            </a:r>
            <a:endParaRPr sz="1500"/>
          </a:p>
          <a:p>
            <a:pPr indent="-323850" lvl="0" marL="457200" rtl="0" algn="l">
              <a:lnSpc>
                <a:spcPct val="115000"/>
              </a:lnSpc>
              <a:spcBef>
                <a:spcPts val="0"/>
              </a:spcBef>
              <a:spcAft>
                <a:spcPts val="0"/>
              </a:spcAft>
              <a:buSzPts val="1500"/>
              <a:buChar char="●"/>
            </a:pPr>
            <a:r>
              <a:rPr lang="ru-RU" sz="1500"/>
              <a:t>In summary, the two methods of interpretation and their ranking showed that G and C combinations are in the top, which is consistent with the biological promoter theory, and most importantly shows that the model was able to identify the correct dependencies. </a:t>
            </a:r>
            <a:endParaRPr sz="1500"/>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432" name="Google Shape;432;p34"/>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433" name="Google Shape;433;p34"/>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434" name="Google Shape;434;p34"/>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Promoters</a:t>
            </a:r>
            <a:endParaRPr sz="1400"/>
          </a:p>
        </p:txBody>
      </p:sp>
      <p:pic>
        <p:nvPicPr>
          <p:cNvPr id="435" name="Google Shape;435;p34"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436" name="Google Shape;436;p34"/>
          <p:cNvSpPr txBox="1"/>
          <p:nvPr/>
        </p:nvSpPr>
        <p:spPr>
          <a:xfrm>
            <a:off x="5700850" y="3422450"/>
            <a:ext cx="2953500" cy="10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ru-RU">
                <a:solidFill>
                  <a:schemeClr val="dk1"/>
                </a:solidFill>
              </a:rPr>
              <a:t>Top 10 5-mers by average SmoothGrad attribution score</a:t>
            </a:r>
            <a:endParaRPr i="1">
              <a:solidFill>
                <a:schemeClr val="dk1"/>
              </a:solidFill>
            </a:endParaRPr>
          </a:p>
        </p:txBody>
      </p:sp>
      <p:pic>
        <p:nvPicPr>
          <p:cNvPr id="437" name="Google Shape;437;p34"/>
          <p:cNvPicPr preferRelativeResize="0"/>
          <p:nvPr/>
        </p:nvPicPr>
        <p:blipFill>
          <a:blip r:embed="rId4">
            <a:alphaModFix/>
          </a:blip>
          <a:stretch>
            <a:fillRect/>
          </a:stretch>
        </p:blipFill>
        <p:spPr>
          <a:xfrm>
            <a:off x="5831400" y="1348249"/>
            <a:ext cx="2953400" cy="2074200"/>
          </a:xfrm>
          <a:prstGeom prst="rect">
            <a:avLst/>
          </a:prstGeom>
          <a:noFill/>
          <a:ln>
            <a:noFill/>
          </a:ln>
        </p:spPr>
      </p:pic>
      <p:pic>
        <p:nvPicPr>
          <p:cNvPr id="438" name="Google Shape;438;p34"/>
          <p:cNvPicPr preferRelativeResize="0"/>
          <p:nvPr/>
        </p:nvPicPr>
        <p:blipFill>
          <a:blip r:embed="rId5">
            <a:alphaModFix/>
          </a:blip>
          <a:stretch>
            <a:fillRect/>
          </a:stretch>
        </p:blipFill>
        <p:spPr>
          <a:xfrm>
            <a:off x="8796400" y="1348250"/>
            <a:ext cx="2952650" cy="2074200"/>
          </a:xfrm>
          <a:prstGeom prst="rect">
            <a:avLst/>
          </a:prstGeom>
          <a:noFill/>
          <a:ln>
            <a:noFill/>
          </a:ln>
        </p:spPr>
      </p:pic>
      <p:sp>
        <p:nvSpPr>
          <p:cNvPr id="439" name="Google Shape;439;p34"/>
          <p:cNvSpPr txBox="1"/>
          <p:nvPr/>
        </p:nvSpPr>
        <p:spPr>
          <a:xfrm>
            <a:off x="8867775" y="34224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Top 10 5-mers by average IG attribution score</a:t>
            </a:r>
            <a:endParaRPr i="1">
              <a:solidFill>
                <a:schemeClr val="dk1"/>
              </a:solidFill>
            </a:endParaRPr>
          </a:p>
        </p:txBody>
      </p:sp>
      <p:pic>
        <p:nvPicPr>
          <p:cNvPr id="440" name="Google Shape;440;p34"/>
          <p:cNvPicPr preferRelativeResize="0"/>
          <p:nvPr/>
        </p:nvPicPr>
        <p:blipFill>
          <a:blip r:embed="rId6">
            <a:alphaModFix/>
          </a:blip>
          <a:stretch>
            <a:fillRect/>
          </a:stretch>
        </p:blipFill>
        <p:spPr>
          <a:xfrm>
            <a:off x="5771475" y="4038050"/>
            <a:ext cx="2498475" cy="2101150"/>
          </a:xfrm>
          <a:prstGeom prst="rect">
            <a:avLst/>
          </a:prstGeom>
          <a:noFill/>
          <a:ln>
            <a:noFill/>
          </a:ln>
        </p:spPr>
      </p:pic>
      <p:sp>
        <p:nvSpPr>
          <p:cNvPr id="441" name="Google Shape;441;p34"/>
          <p:cNvSpPr txBox="1"/>
          <p:nvPr/>
        </p:nvSpPr>
        <p:spPr>
          <a:xfrm>
            <a:off x="8269950" y="495945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Consensus ranking of top 5-mers by average percent deviation from mean attributions</a:t>
            </a:r>
            <a:endParaRPr i="1">
              <a:solidFill>
                <a:schemeClr val="dk1"/>
              </a:solidFill>
            </a:endParaRPr>
          </a:p>
          <a:p>
            <a:pPr indent="0" lvl="0" marL="0" rtl="0" algn="l">
              <a:spcBef>
                <a:spcPts val="0"/>
              </a:spcBef>
              <a:spcAft>
                <a:spcPts val="0"/>
              </a:spcAft>
              <a:buNone/>
            </a:pPr>
            <a:r>
              <a:rPr i="1" lang="ru-RU">
                <a:solidFill>
                  <a:schemeClr val="dk1"/>
                </a:solidFill>
              </a:rPr>
              <a:t>across Integrated Gradients and SmoothGrad</a:t>
            </a:r>
            <a:endParaRPr i="1">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5" name="Shape 445"/>
        <p:cNvGrpSpPr/>
        <p:nvPr/>
      </p:nvGrpSpPr>
      <p:grpSpPr>
        <a:xfrm>
          <a:off x="0" y="0"/>
          <a:ext cx="0" cy="0"/>
          <a:chOff x="0" y="0"/>
          <a:chExt cx="0" cy="0"/>
        </a:xfrm>
      </p:grpSpPr>
      <p:sp>
        <p:nvSpPr>
          <p:cNvPr id="446" name="Google Shape;446;p35"/>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Model’s Details</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447" name="Google Shape;447;p35"/>
          <p:cNvSpPr txBox="1"/>
          <p:nvPr>
            <p:ph idx="1" type="body"/>
          </p:nvPr>
        </p:nvSpPr>
        <p:spPr>
          <a:xfrm>
            <a:off x="585900" y="2154274"/>
            <a:ext cx="5245500" cy="4500300"/>
          </a:xfrm>
          <a:prstGeom prst="rect">
            <a:avLst/>
          </a:prstGeom>
          <a:noFill/>
          <a:ln>
            <a:noFill/>
          </a:ln>
        </p:spPr>
        <p:txBody>
          <a:bodyPr anchorCtr="0" anchor="t" bIns="45700" lIns="0" spcFirstLastPara="1" rIns="0" wrap="square" tIns="0">
            <a:normAutofit fontScale="40000" lnSpcReduction="20000"/>
          </a:bodyPr>
          <a:lstStyle/>
          <a:p>
            <a:pPr indent="-308610" lvl="0" marL="457200" rtl="0" algn="l">
              <a:lnSpc>
                <a:spcPct val="115000"/>
              </a:lnSpc>
              <a:spcBef>
                <a:spcPts val="1200"/>
              </a:spcBef>
              <a:spcAft>
                <a:spcPts val="0"/>
              </a:spcAft>
              <a:buSzPct val="100000"/>
              <a:buChar char="●"/>
            </a:pPr>
            <a:r>
              <a:rPr lang="ru-RU" sz="3150"/>
              <a:t>Positive examples are one-quarter as frequent as negatives, so all train/val/test splits use stratified sampling to maintain the 1:3 class ratio.</a:t>
            </a:r>
            <a:endParaRPr sz="3150"/>
          </a:p>
          <a:p>
            <a:pPr indent="-308610" lvl="0" marL="457200" rtl="0" algn="l">
              <a:lnSpc>
                <a:spcPct val="115000"/>
              </a:lnSpc>
              <a:spcBef>
                <a:spcPts val="0"/>
              </a:spcBef>
              <a:spcAft>
                <a:spcPts val="0"/>
              </a:spcAft>
              <a:buSzPct val="100000"/>
              <a:buChar char="●"/>
            </a:pPr>
            <a:r>
              <a:rPr lang="ru-RU" sz="3150">
                <a:solidFill>
                  <a:schemeClr val="dk1"/>
                </a:solidFill>
              </a:rPr>
              <a:t>The pretrained HyenaDNA model lacks a token-classification head, so a new class, </a:t>
            </a:r>
            <a:r>
              <a:rPr lang="ru-RU" sz="3150">
                <a:solidFill>
                  <a:schemeClr val="dk1"/>
                </a:solidFill>
                <a:latin typeface="Roboto Mono"/>
                <a:ea typeface="Roboto Mono"/>
                <a:cs typeface="Roboto Mono"/>
                <a:sym typeface="Roboto Mono"/>
              </a:rPr>
              <a:t>HyenaDNAForTokenClassification</a:t>
            </a:r>
            <a:r>
              <a:rPr lang="ru-RU" sz="3150">
                <a:solidFill>
                  <a:schemeClr val="dk1"/>
                </a:solidFill>
              </a:rPr>
              <a:t>, was created extending </a:t>
            </a:r>
            <a:r>
              <a:rPr lang="ru-RU" sz="3150">
                <a:solidFill>
                  <a:schemeClr val="dk1"/>
                </a:solidFill>
                <a:latin typeface="Roboto Mono"/>
                <a:ea typeface="Roboto Mono"/>
                <a:cs typeface="Roboto Mono"/>
                <a:sym typeface="Roboto Mono"/>
              </a:rPr>
              <a:t>HyenaDNAPreTrainedModel</a:t>
            </a:r>
            <a:endParaRPr sz="3150">
              <a:solidFill>
                <a:schemeClr val="dk1"/>
              </a:solidFill>
            </a:endParaRPr>
          </a:p>
          <a:p>
            <a:pPr indent="-308610" lvl="0" marL="457200" rtl="0" algn="l">
              <a:lnSpc>
                <a:spcPct val="115000"/>
              </a:lnSpc>
              <a:spcBef>
                <a:spcPts val="0"/>
              </a:spcBef>
              <a:spcAft>
                <a:spcPts val="0"/>
              </a:spcAft>
              <a:buClr>
                <a:schemeClr val="dk1"/>
              </a:buClr>
              <a:buSzPct val="100000"/>
              <a:buChar char="●"/>
            </a:pPr>
            <a:r>
              <a:rPr lang="ru-RU" sz="3150">
                <a:solidFill>
                  <a:schemeClr val="dk1"/>
                </a:solidFill>
              </a:rPr>
              <a:t>Read </a:t>
            </a:r>
            <a:r>
              <a:rPr lang="ru-RU" sz="3150">
                <a:solidFill>
                  <a:schemeClr val="dk1"/>
                </a:solidFill>
                <a:latin typeface="Roboto Mono"/>
                <a:ea typeface="Roboto Mono"/>
                <a:cs typeface="Roboto Mono"/>
                <a:sym typeface="Roboto Mono"/>
              </a:rPr>
              <a:t>num_labels</a:t>
            </a:r>
            <a:r>
              <a:rPr lang="ru-RU" sz="3150">
                <a:solidFill>
                  <a:schemeClr val="dk1"/>
                </a:solidFill>
              </a:rPr>
              <a:t> from either keyword arguments or configuration.</a:t>
            </a:r>
            <a:endParaRPr sz="3150">
              <a:solidFill>
                <a:schemeClr val="dk1"/>
              </a:solidFill>
            </a:endParaRPr>
          </a:p>
          <a:p>
            <a:pPr indent="-308610" lvl="0" marL="457200" rtl="0" algn="l">
              <a:lnSpc>
                <a:spcPct val="115000"/>
              </a:lnSpc>
              <a:spcBef>
                <a:spcPts val="0"/>
              </a:spcBef>
              <a:spcAft>
                <a:spcPts val="0"/>
              </a:spcAft>
              <a:buClr>
                <a:schemeClr val="dk1"/>
              </a:buClr>
              <a:buSzPct val="100000"/>
              <a:buChar char="●"/>
            </a:pPr>
            <a:r>
              <a:rPr lang="ru-RU" sz="3150">
                <a:solidFill>
                  <a:schemeClr val="dk1"/>
                </a:solidFill>
              </a:rPr>
              <a:t>Instantiate the HyenaDNA backbone via </a:t>
            </a:r>
            <a:r>
              <a:rPr lang="ru-RU" sz="3150">
                <a:solidFill>
                  <a:schemeClr val="dk1"/>
                </a:solidFill>
                <a:latin typeface="Roboto Mono"/>
                <a:ea typeface="Roboto Mono"/>
                <a:cs typeface="Roboto Mono"/>
                <a:sym typeface="Roboto Mono"/>
              </a:rPr>
              <a:t>HyenaDNAModel(config)</a:t>
            </a:r>
            <a:r>
              <a:rPr lang="ru-RU" sz="3150">
                <a:solidFill>
                  <a:schemeClr val="dk1"/>
                </a:solidFill>
              </a:rPr>
              <a:t>. Attach a linear classifier of shape (d_model × num_labels) without bias.</a:t>
            </a:r>
            <a:endParaRPr sz="3150">
              <a:solidFill>
                <a:schemeClr val="dk1"/>
              </a:solidFill>
            </a:endParaRPr>
          </a:p>
          <a:p>
            <a:pPr indent="-308610" lvl="0" marL="457200" rtl="0" algn="l">
              <a:lnSpc>
                <a:spcPct val="115000"/>
              </a:lnSpc>
              <a:spcBef>
                <a:spcPts val="0"/>
              </a:spcBef>
              <a:spcAft>
                <a:spcPts val="0"/>
              </a:spcAft>
              <a:buClr>
                <a:schemeClr val="dk1"/>
              </a:buClr>
              <a:buSzPct val="100000"/>
              <a:buChar char="●"/>
            </a:pPr>
            <a:r>
              <a:rPr lang="ru-RU" sz="3150">
                <a:solidFill>
                  <a:schemeClr val="dk1"/>
                </a:solidFill>
              </a:rPr>
              <a:t>Set up cross-entropy loss with class weights (tuned experimentally) and </a:t>
            </a:r>
            <a:r>
              <a:rPr lang="ru-RU" sz="3150">
                <a:solidFill>
                  <a:schemeClr val="dk1"/>
                </a:solidFill>
                <a:latin typeface="Roboto Mono"/>
                <a:ea typeface="Roboto Mono"/>
                <a:cs typeface="Roboto Mono"/>
                <a:sym typeface="Roboto Mono"/>
              </a:rPr>
              <a:t>ignore_index = -100</a:t>
            </a:r>
            <a:r>
              <a:rPr lang="ru-RU" sz="3150">
                <a:solidFill>
                  <a:schemeClr val="dk1"/>
                </a:solidFill>
              </a:rPr>
              <a:t> to skip special tokens.</a:t>
            </a:r>
            <a:endParaRPr sz="3150">
              <a:solidFill>
                <a:schemeClr val="dk1"/>
              </a:solidFill>
            </a:endParaRPr>
          </a:p>
          <a:p>
            <a:pPr indent="-308610" lvl="0" marL="457200" rtl="0" algn="l">
              <a:lnSpc>
                <a:spcPct val="115000"/>
              </a:lnSpc>
              <a:spcBef>
                <a:spcPts val="0"/>
              </a:spcBef>
              <a:spcAft>
                <a:spcPts val="0"/>
              </a:spcAft>
              <a:buClr>
                <a:schemeClr val="dk1"/>
              </a:buClr>
              <a:buSzPct val="100000"/>
              <a:buChar char="●"/>
            </a:pPr>
            <a:r>
              <a:rPr lang="ru-RU" sz="3150">
                <a:solidFill>
                  <a:schemeClr val="dk1"/>
                </a:solidFill>
              </a:rPr>
              <a:t>Methods </a:t>
            </a:r>
            <a:r>
              <a:rPr lang="ru-RU" sz="3150">
                <a:solidFill>
                  <a:schemeClr val="dk1"/>
                </a:solidFill>
                <a:latin typeface="Roboto Mono"/>
                <a:ea typeface="Roboto Mono"/>
                <a:cs typeface="Roboto Mono"/>
                <a:sym typeface="Roboto Mono"/>
              </a:rPr>
              <a:t>get_input_embeddings</a:t>
            </a:r>
            <a:r>
              <a:rPr lang="ru-RU" sz="3150">
                <a:solidFill>
                  <a:schemeClr val="dk1"/>
                </a:solidFill>
              </a:rPr>
              <a:t> / </a:t>
            </a:r>
            <a:r>
              <a:rPr lang="ru-RU" sz="3150">
                <a:solidFill>
                  <a:schemeClr val="dk1"/>
                </a:solidFill>
                <a:latin typeface="Roboto Mono"/>
                <a:ea typeface="Roboto Mono"/>
                <a:cs typeface="Roboto Mono"/>
                <a:sym typeface="Roboto Mono"/>
              </a:rPr>
              <a:t>set_input_embeddings</a:t>
            </a:r>
            <a:r>
              <a:rPr lang="ru-RU" sz="3150">
                <a:solidFill>
                  <a:schemeClr val="dk1"/>
                </a:solidFill>
              </a:rPr>
              <a:t> expose the embedding layer for external modifications.</a:t>
            </a:r>
            <a:endParaRPr sz="3150">
              <a:solidFill>
                <a:schemeClr val="dk1"/>
              </a:solidFill>
            </a:endParaRPr>
          </a:p>
          <a:p>
            <a:pPr indent="-308610" lvl="0" marL="457200" rtl="0" algn="l">
              <a:lnSpc>
                <a:spcPct val="115000"/>
              </a:lnSpc>
              <a:spcBef>
                <a:spcPts val="0"/>
              </a:spcBef>
              <a:spcAft>
                <a:spcPts val="0"/>
              </a:spcAft>
              <a:buClr>
                <a:schemeClr val="dk1"/>
              </a:buClr>
              <a:buSzPct val="100000"/>
              <a:buChar char="●"/>
            </a:pPr>
            <a:r>
              <a:rPr lang="ru-RU" sz="3150">
                <a:solidFill>
                  <a:schemeClr val="dk1"/>
                </a:solidFill>
              </a:rPr>
              <a:t>Returns a </a:t>
            </a:r>
            <a:r>
              <a:rPr lang="ru-RU" sz="3150">
                <a:solidFill>
                  <a:schemeClr val="dk1"/>
                </a:solidFill>
                <a:latin typeface="Roboto Mono"/>
                <a:ea typeface="Roboto Mono"/>
                <a:cs typeface="Roboto Mono"/>
                <a:sym typeface="Roboto Mono"/>
              </a:rPr>
              <a:t>TokenClassifierOutput</a:t>
            </a:r>
            <a:r>
              <a:rPr lang="ru-RU" sz="3150">
                <a:solidFill>
                  <a:schemeClr val="dk1"/>
                </a:solidFill>
              </a:rPr>
              <a:t> containing </a:t>
            </a:r>
            <a:r>
              <a:rPr lang="ru-RU" sz="3150">
                <a:solidFill>
                  <a:schemeClr val="dk1"/>
                </a:solidFill>
                <a:latin typeface="Roboto Mono"/>
                <a:ea typeface="Roboto Mono"/>
                <a:cs typeface="Roboto Mono"/>
                <a:sym typeface="Roboto Mono"/>
              </a:rPr>
              <a:t>loss</a:t>
            </a:r>
            <a:r>
              <a:rPr lang="ru-RU" sz="3150">
                <a:solidFill>
                  <a:schemeClr val="dk1"/>
                </a:solidFill>
              </a:rPr>
              <a:t>, </a:t>
            </a:r>
            <a:r>
              <a:rPr lang="ru-RU" sz="3150">
                <a:solidFill>
                  <a:schemeClr val="dk1"/>
                </a:solidFill>
                <a:latin typeface="Roboto Mono"/>
                <a:ea typeface="Roboto Mono"/>
                <a:cs typeface="Roboto Mono"/>
                <a:sym typeface="Roboto Mono"/>
              </a:rPr>
              <a:t>logits</a:t>
            </a:r>
            <a:r>
              <a:rPr lang="ru-RU" sz="3150">
                <a:solidFill>
                  <a:schemeClr val="dk1"/>
                </a:solidFill>
              </a:rPr>
              <a:t>, and optional hidden states, or a </a:t>
            </a:r>
            <a:r>
              <a:rPr lang="ru-RU" sz="3150">
                <a:solidFill>
                  <a:schemeClr val="dk1"/>
                </a:solidFill>
                <a:latin typeface="Roboto Mono"/>
                <a:ea typeface="Roboto Mono"/>
                <a:cs typeface="Roboto Mono"/>
                <a:sym typeface="Roboto Mono"/>
              </a:rPr>
              <a:t>(loss, logits)</a:t>
            </a:r>
            <a:r>
              <a:rPr lang="ru-RU" sz="3150">
                <a:solidFill>
                  <a:schemeClr val="dk1"/>
                </a:solidFill>
              </a:rPr>
              <a:t> tuple if </a:t>
            </a:r>
            <a:r>
              <a:rPr lang="ru-RU" sz="3150">
                <a:solidFill>
                  <a:schemeClr val="dk1"/>
                </a:solidFill>
                <a:latin typeface="Roboto Mono"/>
                <a:ea typeface="Roboto Mono"/>
                <a:cs typeface="Roboto Mono"/>
                <a:sym typeface="Roboto Mono"/>
              </a:rPr>
              <a:t>return_dict=False</a:t>
            </a:r>
            <a:endParaRPr sz="3150">
              <a:solidFill>
                <a:schemeClr val="dk1"/>
              </a:solidFill>
            </a:endParaRPr>
          </a:p>
          <a:p>
            <a:pPr indent="0" lvl="0" marL="457200" rtl="0" algn="l">
              <a:lnSpc>
                <a:spcPct val="115000"/>
              </a:lnSpc>
              <a:spcBef>
                <a:spcPts val="120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25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448" name="Google Shape;448;p35"/>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449" name="Google Shape;449;p35"/>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450" name="Google Shape;450;p35"/>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Z-DNA</a:t>
            </a:r>
            <a:endParaRPr sz="1400"/>
          </a:p>
        </p:txBody>
      </p:sp>
      <p:pic>
        <p:nvPicPr>
          <p:cNvPr id="451" name="Google Shape;451;p35"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452" name="Google Shape;452;p35"/>
          <p:cNvPicPr preferRelativeResize="0"/>
          <p:nvPr/>
        </p:nvPicPr>
        <p:blipFill>
          <a:blip r:embed="rId4">
            <a:alphaModFix/>
          </a:blip>
          <a:stretch>
            <a:fillRect/>
          </a:stretch>
        </p:blipFill>
        <p:spPr>
          <a:xfrm>
            <a:off x="5981550" y="2154275"/>
            <a:ext cx="6055800" cy="31872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6"/>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Details</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458" name="Google Shape;458;p36"/>
          <p:cNvSpPr txBox="1"/>
          <p:nvPr>
            <p:ph idx="1" type="body"/>
          </p:nvPr>
        </p:nvSpPr>
        <p:spPr>
          <a:xfrm>
            <a:off x="585900" y="2154274"/>
            <a:ext cx="5245500" cy="4500300"/>
          </a:xfrm>
          <a:prstGeom prst="rect">
            <a:avLst/>
          </a:prstGeom>
          <a:noFill/>
          <a:ln>
            <a:noFill/>
          </a:ln>
        </p:spPr>
        <p:txBody>
          <a:bodyPr anchorCtr="0" anchor="t" bIns="45700" lIns="0" spcFirstLastPara="1" rIns="0" wrap="square" tIns="0">
            <a:normAutofit fontScale="62500" lnSpcReduction="20000"/>
          </a:bodyPr>
          <a:lstStyle/>
          <a:p>
            <a:pPr indent="-353615" lvl="0" marL="457200" rtl="0" algn="l">
              <a:lnSpc>
                <a:spcPct val="115000"/>
              </a:lnSpc>
              <a:spcBef>
                <a:spcPts val="1200"/>
              </a:spcBef>
              <a:spcAft>
                <a:spcPts val="0"/>
              </a:spcAft>
              <a:buSzPct val="100000"/>
              <a:buChar char="●"/>
            </a:pPr>
            <a:r>
              <a:rPr lang="ru-RU" sz="3150"/>
              <a:t>Positive examples are one-quarter as frequent as negatives, so all train/val/test splits use stratified sampling to maintain the 1:3 class ratio.</a:t>
            </a:r>
            <a:endParaRPr sz="3150"/>
          </a:p>
          <a:p>
            <a:pPr indent="-353615" lvl="0" marL="457200" rtl="0" algn="l">
              <a:lnSpc>
                <a:spcPct val="115000"/>
              </a:lnSpc>
              <a:spcBef>
                <a:spcPts val="0"/>
              </a:spcBef>
              <a:spcAft>
                <a:spcPts val="0"/>
              </a:spcAft>
              <a:buSzPct val="100000"/>
              <a:buChar char="●"/>
            </a:pPr>
            <a:r>
              <a:rPr lang="ru-RU" sz="3150">
                <a:solidFill>
                  <a:schemeClr val="dk1"/>
                </a:solidFill>
              </a:rPr>
              <a:t>The pretrained HyenaDNA model lacks a token-classification head, so a new class, </a:t>
            </a:r>
            <a:r>
              <a:rPr lang="ru-RU" sz="3150">
                <a:solidFill>
                  <a:schemeClr val="dk1"/>
                </a:solidFill>
                <a:latin typeface="Roboto Mono"/>
                <a:ea typeface="Roboto Mono"/>
                <a:cs typeface="Roboto Mono"/>
                <a:sym typeface="Roboto Mono"/>
              </a:rPr>
              <a:t>HyenaDNAForTokenClassification</a:t>
            </a:r>
            <a:r>
              <a:rPr lang="ru-RU" sz="3150">
                <a:solidFill>
                  <a:schemeClr val="dk1"/>
                </a:solidFill>
              </a:rPr>
              <a:t>, was created extending </a:t>
            </a:r>
            <a:r>
              <a:rPr lang="ru-RU" sz="3150">
                <a:solidFill>
                  <a:schemeClr val="dk1"/>
                </a:solidFill>
                <a:latin typeface="Roboto Mono"/>
                <a:ea typeface="Roboto Mono"/>
                <a:cs typeface="Roboto Mono"/>
                <a:sym typeface="Roboto Mono"/>
              </a:rPr>
              <a:t>HyenaDNAPreTrainedModel</a:t>
            </a:r>
            <a:endParaRPr sz="3150">
              <a:solidFill>
                <a:schemeClr val="dk1"/>
              </a:solidFill>
            </a:endParaRPr>
          </a:p>
          <a:p>
            <a:pPr indent="0" lvl="0" marL="457200" rtl="0" algn="l">
              <a:lnSpc>
                <a:spcPct val="115000"/>
              </a:lnSpc>
              <a:spcBef>
                <a:spcPts val="1200"/>
              </a:spcBef>
              <a:spcAft>
                <a:spcPts val="0"/>
              </a:spcAft>
              <a:buNone/>
            </a:pPr>
            <a:r>
              <a:t/>
            </a:r>
            <a:endParaRPr sz="3150">
              <a:solidFill>
                <a:schemeClr val="dk1"/>
              </a:solidFill>
            </a:endParaRPr>
          </a:p>
          <a:p>
            <a:pPr indent="0" lvl="0" marL="457200" rtl="0" algn="l">
              <a:lnSpc>
                <a:spcPct val="115000"/>
              </a:lnSpc>
              <a:spcBef>
                <a:spcPts val="120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25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459" name="Google Shape;459;p36"/>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460" name="Google Shape;460;p36"/>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461" name="Google Shape;461;p36"/>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Z-DNA</a:t>
            </a:r>
            <a:endParaRPr sz="1400"/>
          </a:p>
        </p:txBody>
      </p:sp>
      <p:pic>
        <p:nvPicPr>
          <p:cNvPr id="462" name="Google Shape;462;p36"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463" name="Google Shape;463;p36"/>
          <p:cNvPicPr preferRelativeResize="0"/>
          <p:nvPr/>
        </p:nvPicPr>
        <p:blipFill>
          <a:blip r:embed="rId4">
            <a:alphaModFix/>
          </a:blip>
          <a:stretch>
            <a:fillRect/>
          </a:stretch>
        </p:blipFill>
        <p:spPr>
          <a:xfrm>
            <a:off x="5981550" y="2154275"/>
            <a:ext cx="6055800" cy="31872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7"/>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Standart Fine-Tuning: Best Approach</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469" name="Google Shape;469;p37"/>
          <p:cNvSpPr txBox="1"/>
          <p:nvPr>
            <p:ph idx="1" type="body"/>
          </p:nvPr>
        </p:nvSpPr>
        <p:spPr>
          <a:xfrm>
            <a:off x="182475" y="1996450"/>
            <a:ext cx="8080200" cy="4500300"/>
          </a:xfrm>
          <a:prstGeom prst="rect">
            <a:avLst/>
          </a:prstGeom>
          <a:noFill/>
          <a:ln>
            <a:noFill/>
          </a:ln>
        </p:spPr>
        <p:txBody>
          <a:bodyPr anchorCtr="0" anchor="t" bIns="45700" lIns="0" spcFirstLastPara="1" rIns="0" wrap="square" tIns="0">
            <a:noAutofit/>
          </a:bodyPr>
          <a:lstStyle/>
          <a:p>
            <a:pPr indent="-323850" lvl="0" marL="457200" rtl="0" algn="l">
              <a:lnSpc>
                <a:spcPct val="115000"/>
              </a:lnSpc>
              <a:spcBef>
                <a:spcPts val="1200"/>
              </a:spcBef>
              <a:spcAft>
                <a:spcPts val="0"/>
              </a:spcAft>
              <a:buSzPts val="1500"/>
              <a:buChar char="●"/>
            </a:pPr>
            <a:r>
              <a:rPr lang="ru-RU" sz="1500"/>
              <a:t>Through extensive Z-DNA experiments, the most effective setup was freezing both the model’s head and body, yielding an F1 0.64 , and an MCC 0.62.</a:t>
            </a:r>
            <a:endParaRPr sz="1500"/>
          </a:p>
          <a:p>
            <a:pPr indent="-323850" lvl="0" marL="457200" rtl="0" algn="l">
              <a:lnSpc>
                <a:spcPct val="115000"/>
              </a:lnSpc>
              <a:spcBef>
                <a:spcPts val="0"/>
              </a:spcBef>
              <a:spcAft>
                <a:spcPts val="0"/>
              </a:spcAft>
              <a:buSzPts val="1500"/>
              <a:buChar char="●"/>
            </a:pPr>
            <a:r>
              <a:rPr lang="ru-RU" sz="1500"/>
              <a:t>The best performance was obtained with a custom two-phase training regimen under the following settings: class-weighted cross-entropy loss with weights w− = 0.7 (negative) and w+ = 2.0; sequence length L = 100; batch size 64; no data augmentation; standard HyenaDNA tokenization; stratified 60/20/20 train/val/test split. </a:t>
            </a:r>
            <a:endParaRPr sz="1500"/>
          </a:p>
          <a:p>
            <a:pPr indent="-323850" lvl="0" marL="457200" rtl="0" algn="l">
              <a:lnSpc>
                <a:spcPct val="115000"/>
              </a:lnSpc>
              <a:spcBef>
                <a:spcPts val="0"/>
              </a:spcBef>
              <a:spcAft>
                <a:spcPts val="0"/>
              </a:spcAft>
              <a:buSzPts val="1500"/>
              <a:buChar char="●"/>
            </a:pPr>
            <a:r>
              <a:rPr lang="ru-RU" sz="1500"/>
              <a:t>Phase 1: Frozen Backbone. Only the classification head was trained for 3 epochs at learning rate η = 10−3, while all Hyena backbone parameters remained frozen. This allowed the newly-initialized head to specialize rapidly without perturbing pretrained features.</a:t>
            </a:r>
            <a:endParaRPr sz="1500"/>
          </a:p>
          <a:p>
            <a:pPr indent="-323850" lvl="0" marL="457200" rtl="0" algn="l">
              <a:lnSpc>
                <a:spcPct val="115000"/>
              </a:lnSpc>
              <a:spcBef>
                <a:spcPts val="0"/>
              </a:spcBef>
              <a:spcAft>
                <a:spcPts val="0"/>
              </a:spcAft>
              <a:buSzPts val="1500"/>
              <a:buChar char="●"/>
            </a:pPr>
            <a:r>
              <a:rPr lang="ru-RU" sz="1500"/>
              <a:t>Phase 2: Full Fine-Tuning. The entire model was unfrozen and trained for 6 further epochs with discriminative learning rates: ηbackbone = 10−5 and ηhead = 5 × 10−4. This produced the final F1 score of 0.64 on the evaluation set.</a:t>
            </a:r>
            <a:endParaRPr sz="1500"/>
          </a:p>
          <a:p>
            <a:pPr indent="0" lvl="0" marL="457200" rtl="0" algn="l">
              <a:lnSpc>
                <a:spcPct val="115000"/>
              </a:lnSpc>
              <a:spcBef>
                <a:spcPts val="120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470" name="Google Shape;470;p37"/>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471" name="Google Shape;471;p37"/>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472" name="Google Shape;472;p37"/>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Z-DNA</a:t>
            </a:r>
            <a:endParaRPr sz="1400"/>
          </a:p>
        </p:txBody>
      </p:sp>
      <p:pic>
        <p:nvPicPr>
          <p:cNvPr id="473" name="Google Shape;473;p37"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8"/>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Standart Fine-Tuning: Another Approaches</a:t>
            </a:r>
            <a:endParaRPr/>
          </a:p>
          <a:p>
            <a:pPr indent="0" lvl="0" marL="0" rtl="0" algn="l">
              <a:lnSpc>
                <a:spcPct val="115000"/>
              </a:lnSpc>
              <a:spcBef>
                <a:spcPts val="1200"/>
              </a:spcBef>
              <a:spcAft>
                <a:spcPts val="0"/>
              </a:spcAft>
              <a:buNone/>
            </a:pPr>
            <a:r>
              <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479" name="Google Shape;479;p38"/>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480" name="Google Shape;480;p38"/>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481" name="Google Shape;481;p38"/>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Z-DNA</a:t>
            </a:r>
            <a:endParaRPr sz="1400"/>
          </a:p>
          <a:p>
            <a:pPr indent="0" lvl="0" marL="0" rtl="0" algn="l">
              <a:lnSpc>
                <a:spcPct val="100000"/>
              </a:lnSpc>
              <a:spcBef>
                <a:spcPts val="0"/>
              </a:spcBef>
              <a:spcAft>
                <a:spcPts val="0"/>
              </a:spcAft>
              <a:buClr>
                <a:srgbClr val="0E2D69"/>
              </a:buClr>
              <a:buSzPts val="1000"/>
              <a:buNone/>
            </a:pPr>
            <a:r>
              <a:t/>
            </a:r>
            <a:endParaRPr sz="1400"/>
          </a:p>
        </p:txBody>
      </p:sp>
      <p:pic>
        <p:nvPicPr>
          <p:cNvPr id="482" name="Google Shape;482;p38"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483" name="Google Shape;483;p38"/>
          <p:cNvPicPr preferRelativeResize="0"/>
          <p:nvPr/>
        </p:nvPicPr>
        <p:blipFill>
          <a:blip r:embed="rId4">
            <a:alphaModFix/>
          </a:blip>
          <a:stretch>
            <a:fillRect/>
          </a:stretch>
        </p:blipFill>
        <p:spPr>
          <a:xfrm>
            <a:off x="661525" y="1925275"/>
            <a:ext cx="5252400" cy="4348531"/>
          </a:xfrm>
          <a:prstGeom prst="rect">
            <a:avLst/>
          </a:prstGeom>
          <a:noFill/>
          <a:ln>
            <a:noFill/>
          </a:ln>
        </p:spPr>
      </p:pic>
      <p:pic>
        <p:nvPicPr>
          <p:cNvPr id="484" name="Google Shape;484;p38"/>
          <p:cNvPicPr preferRelativeResize="0"/>
          <p:nvPr/>
        </p:nvPicPr>
        <p:blipFill>
          <a:blip r:embed="rId5">
            <a:alphaModFix/>
          </a:blip>
          <a:stretch>
            <a:fillRect/>
          </a:stretch>
        </p:blipFill>
        <p:spPr>
          <a:xfrm>
            <a:off x="6096000" y="1925275"/>
            <a:ext cx="5252400" cy="1168238"/>
          </a:xfrm>
          <a:prstGeom prst="rect">
            <a:avLst/>
          </a:prstGeom>
          <a:noFill/>
          <a:ln>
            <a:noFill/>
          </a:ln>
        </p:spPr>
      </p:pic>
      <p:sp>
        <p:nvSpPr>
          <p:cNvPr id="485" name="Google Shape;485;p38"/>
          <p:cNvSpPr txBox="1"/>
          <p:nvPr/>
        </p:nvSpPr>
        <p:spPr>
          <a:xfrm>
            <a:off x="6096850" y="3093525"/>
            <a:ext cx="525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Comparison of evaluation metrics across various training configurations near the optimal</a:t>
            </a:r>
            <a:endParaRPr i="1">
              <a:solidFill>
                <a:schemeClr val="dk1"/>
              </a:solidFill>
            </a:endParaRPr>
          </a:p>
          <a:p>
            <a:pPr indent="0" lvl="0" marL="0" rtl="0" algn="l">
              <a:spcBef>
                <a:spcPts val="0"/>
              </a:spcBef>
              <a:spcAft>
                <a:spcPts val="0"/>
              </a:spcAft>
              <a:buNone/>
            </a:pPr>
            <a:r>
              <a:rPr i="1" lang="ru-RU">
                <a:solidFill>
                  <a:schemeClr val="dk1"/>
                </a:solidFill>
              </a:rPr>
              <a:t>solution</a:t>
            </a:r>
            <a:endParaRPr i="1">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9"/>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LoRA</a:t>
            </a:r>
            <a:endParaRPr/>
          </a:p>
          <a:p>
            <a:pPr indent="0" lvl="0" marL="0" rtl="0" algn="l">
              <a:lnSpc>
                <a:spcPct val="115000"/>
              </a:lnSpc>
              <a:spcBef>
                <a:spcPts val="1200"/>
              </a:spcBef>
              <a:spcAft>
                <a:spcPts val="0"/>
              </a:spcAft>
              <a:buNone/>
            </a:pPr>
            <a:r>
              <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491" name="Google Shape;491;p39"/>
          <p:cNvSpPr txBox="1"/>
          <p:nvPr>
            <p:ph idx="1" type="body"/>
          </p:nvPr>
        </p:nvSpPr>
        <p:spPr>
          <a:xfrm>
            <a:off x="585900" y="2154274"/>
            <a:ext cx="5245500" cy="4500300"/>
          </a:xfrm>
          <a:prstGeom prst="rect">
            <a:avLst/>
          </a:prstGeom>
          <a:noFill/>
          <a:ln>
            <a:noFill/>
          </a:ln>
        </p:spPr>
        <p:txBody>
          <a:bodyPr anchorCtr="0" anchor="t" bIns="45700" lIns="0" spcFirstLastPara="1" rIns="0" wrap="square" tIns="0">
            <a:normAutofit/>
          </a:bodyPr>
          <a:lstStyle/>
          <a:p>
            <a:pPr indent="-323850" lvl="0" marL="457200" rtl="0" algn="l">
              <a:lnSpc>
                <a:spcPct val="115000"/>
              </a:lnSpc>
              <a:spcBef>
                <a:spcPts val="1200"/>
              </a:spcBef>
              <a:spcAft>
                <a:spcPts val="0"/>
              </a:spcAft>
              <a:buClr>
                <a:schemeClr val="dk1"/>
              </a:buClr>
              <a:buSzPts val="1500"/>
              <a:buChar char="●"/>
            </a:pPr>
            <a:r>
              <a:rPr lang="ru-RU" sz="1500"/>
              <a:t>The LoRa situation on the Z-DNA task is very similar to the outcome of the promoters’task.</a:t>
            </a:r>
            <a:endParaRPr sz="1500"/>
          </a:p>
          <a:p>
            <a:pPr indent="-323850" lvl="0" marL="457200" rtl="0" algn="l">
              <a:lnSpc>
                <a:spcPct val="115000"/>
              </a:lnSpc>
              <a:spcBef>
                <a:spcPts val="0"/>
              </a:spcBef>
              <a:spcAft>
                <a:spcPts val="0"/>
              </a:spcAft>
              <a:buClr>
                <a:schemeClr val="dk1"/>
              </a:buClr>
              <a:buSzPts val="1500"/>
              <a:buChar char="●"/>
            </a:pPr>
            <a:r>
              <a:rPr lang="ru-RU" sz="1500"/>
              <a:t>LoRa once again did not provide any significant speedup, and its performance metrics were almost the same as with standard fine-tuning</a:t>
            </a:r>
            <a:endParaRPr sz="1500"/>
          </a:p>
          <a:p>
            <a:pPr indent="0" lvl="0" marL="457200" rtl="0" algn="l">
              <a:lnSpc>
                <a:spcPct val="115000"/>
              </a:lnSpc>
              <a:spcBef>
                <a:spcPts val="120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492" name="Google Shape;492;p39"/>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493" name="Google Shape;493;p39"/>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494" name="Google Shape;494;p39"/>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Z-DNA</a:t>
            </a:r>
            <a:endParaRPr sz="1400"/>
          </a:p>
        </p:txBody>
      </p:sp>
      <p:pic>
        <p:nvPicPr>
          <p:cNvPr id="495" name="Google Shape;495;p39"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496" name="Google Shape;496;p39"/>
          <p:cNvPicPr preferRelativeResize="0"/>
          <p:nvPr/>
        </p:nvPicPr>
        <p:blipFill>
          <a:blip r:embed="rId4">
            <a:alphaModFix/>
          </a:blip>
          <a:stretch>
            <a:fillRect/>
          </a:stretch>
        </p:blipFill>
        <p:spPr>
          <a:xfrm>
            <a:off x="6168950" y="2154275"/>
            <a:ext cx="5307050" cy="1352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40"/>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Interpretation</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502" name="Google Shape;502;p40"/>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503" name="Google Shape;503;p40"/>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504" name="Google Shape;504;p40"/>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Z-DNA</a:t>
            </a:r>
            <a:endParaRPr sz="1400"/>
          </a:p>
        </p:txBody>
      </p:sp>
      <p:pic>
        <p:nvPicPr>
          <p:cNvPr id="505" name="Google Shape;505;p40"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506" name="Google Shape;506;p40"/>
          <p:cNvPicPr preferRelativeResize="0"/>
          <p:nvPr/>
        </p:nvPicPr>
        <p:blipFill>
          <a:blip r:embed="rId4">
            <a:alphaModFix/>
          </a:blip>
          <a:stretch>
            <a:fillRect/>
          </a:stretch>
        </p:blipFill>
        <p:spPr>
          <a:xfrm>
            <a:off x="515950" y="1878275"/>
            <a:ext cx="5057462" cy="4328399"/>
          </a:xfrm>
          <a:prstGeom prst="rect">
            <a:avLst/>
          </a:prstGeom>
          <a:noFill/>
          <a:ln>
            <a:noFill/>
          </a:ln>
        </p:spPr>
      </p:pic>
      <p:pic>
        <p:nvPicPr>
          <p:cNvPr id="507" name="Google Shape;507;p40"/>
          <p:cNvPicPr preferRelativeResize="0"/>
          <p:nvPr/>
        </p:nvPicPr>
        <p:blipFill>
          <a:blip r:embed="rId5">
            <a:alphaModFix/>
          </a:blip>
          <a:stretch>
            <a:fillRect/>
          </a:stretch>
        </p:blipFill>
        <p:spPr>
          <a:xfrm>
            <a:off x="6141375" y="1185326"/>
            <a:ext cx="5252401" cy="494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1" name="Shape 511"/>
        <p:cNvGrpSpPr/>
        <p:nvPr/>
      </p:nvGrpSpPr>
      <p:grpSpPr>
        <a:xfrm>
          <a:off x="0" y="0"/>
          <a:ext cx="0" cy="0"/>
          <a:chOff x="0" y="0"/>
          <a:chExt cx="0" cy="0"/>
        </a:xfrm>
      </p:grpSpPr>
      <p:sp>
        <p:nvSpPr>
          <p:cNvPr id="512" name="Google Shape;512;p41"/>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Interpretation</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513" name="Google Shape;513;p41"/>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514" name="Google Shape;514;p41"/>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515" name="Google Shape;515;p41"/>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Z-DNA</a:t>
            </a:r>
            <a:endParaRPr sz="1400"/>
          </a:p>
        </p:txBody>
      </p:sp>
      <p:pic>
        <p:nvPicPr>
          <p:cNvPr id="516" name="Google Shape;516;p41"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517" name="Google Shape;517;p41"/>
          <p:cNvPicPr preferRelativeResize="0"/>
          <p:nvPr/>
        </p:nvPicPr>
        <p:blipFill>
          <a:blip r:embed="rId4">
            <a:alphaModFix/>
          </a:blip>
          <a:stretch>
            <a:fillRect/>
          </a:stretch>
        </p:blipFill>
        <p:spPr>
          <a:xfrm>
            <a:off x="5940200" y="1716450"/>
            <a:ext cx="5252399" cy="4410624"/>
          </a:xfrm>
          <a:prstGeom prst="rect">
            <a:avLst/>
          </a:prstGeom>
          <a:noFill/>
          <a:ln>
            <a:noFill/>
          </a:ln>
        </p:spPr>
      </p:pic>
      <p:sp>
        <p:nvSpPr>
          <p:cNvPr id="518" name="Google Shape;518;p41"/>
          <p:cNvSpPr txBox="1"/>
          <p:nvPr/>
        </p:nvSpPr>
        <p:spPr>
          <a:xfrm>
            <a:off x="419300" y="1790900"/>
            <a:ext cx="5520900" cy="39519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Char char="●"/>
            </a:pPr>
            <a:r>
              <a:rPr lang="ru-RU" sz="1500">
                <a:solidFill>
                  <a:srgbClr val="0E2D69"/>
                </a:solidFill>
              </a:rPr>
              <a:t>Count k-mer True-Positive Importance algorithm is not a gradient-based interpretation method, but rather an idea that can be used to augment complete solutions. </a:t>
            </a:r>
            <a:endParaRPr sz="1500">
              <a:solidFill>
                <a:srgbClr val="0E2D69"/>
              </a:solidFill>
            </a:endParaRPr>
          </a:p>
          <a:p>
            <a:pPr indent="-323850" lvl="0" marL="457200" rtl="0" algn="l">
              <a:lnSpc>
                <a:spcPct val="115000"/>
              </a:lnSpc>
              <a:spcBef>
                <a:spcPts val="0"/>
              </a:spcBef>
              <a:spcAft>
                <a:spcPts val="0"/>
              </a:spcAft>
              <a:buClr>
                <a:schemeClr val="dk1"/>
              </a:buClr>
              <a:buSzPts val="1500"/>
              <a:buChar char="●"/>
            </a:pPr>
            <a:r>
              <a:rPr lang="ru-RU" sz="1500">
                <a:solidFill>
                  <a:srgbClr val="0E2D69"/>
                </a:solidFill>
              </a:rPr>
              <a:t>To get a quick, model-agnostic importance score, I simply computed, for each token, the fractionTP occurrences / Total occurrences over the set (also TP only). </a:t>
            </a:r>
            <a:endParaRPr sz="1500">
              <a:solidFill>
                <a:srgbClr val="0E2D69"/>
              </a:solidFill>
            </a:endParaRPr>
          </a:p>
          <a:p>
            <a:pPr indent="-323850" lvl="0" marL="457200" rtl="0" algn="l">
              <a:lnSpc>
                <a:spcPct val="115000"/>
              </a:lnSpc>
              <a:spcBef>
                <a:spcPts val="0"/>
              </a:spcBef>
              <a:spcAft>
                <a:spcPts val="0"/>
              </a:spcAft>
              <a:buClr>
                <a:schemeClr val="dk1"/>
              </a:buClr>
              <a:buSzPts val="1500"/>
              <a:buChar char="●"/>
            </a:pPr>
            <a:r>
              <a:rPr lang="ru-RU" sz="1500">
                <a:solidFill>
                  <a:srgbClr val="0E2D69"/>
                </a:solidFill>
              </a:rPr>
              <a:t>Note that “TP / Total” score only captures tokens inside annotated Z-DNA regions</a:t>
            </a:r>
            <a:endParaRPr sz="1500">
              <a:solidFill>
                <a:srgbClr val="0E2D69"/>
              </a:solidFill>
            </a:endParaRPr>
          </a:p>
          <a:p>
            <a:pPr indent="0" lvl="0" marL="457200" rtl="0" algn="l">
              <a:lnSpc>
                <a:spcPct val="115000"/>
              </a:lnSpc>
              <a:spcBef>
                <a:spcPts val="120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0E2D69"/>
              </a:solidFill>
            </a:endParaRPr>
          </a:p>
          <a:p>
            <a:pPr indent="0" lvl="0" marL="457200" rtl="0" algn="l">
              <a:lnSpc>
                <a:spcPct val="115000"/>
              </a:lnSpc>
              <a:spcBef>
                <a:spcPts val="1200"/>
              </a:spcBef>
              <a:spcAft>
                <a:spcPts val="1200"/>
              </a:spcAft>
              <a:buNone/>
            </a:pPr>
            <a:r>
              <a:t/>
            </a:r>
            <a:endParaRPr sz="1500">
              <a:solidFill>
                <a:srgbClr val="0E2D6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2"/>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Interpretation</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524" name="Google Shape;524;p42"/>
          <p:cNvSpPr txBox="1"/>
          <p:nvPr>
            <p:ph idx="1" type="body"/>
          </p:nvPr>
        </p:nvSpPr>
        <p:spPr>
          <a:xfrm>
            <a:off x="585900" y="2051450"/>
            <a:ext cx="5245500" cy="3957000"/>
          </a:xfrm>
          <a:prstGeom prst="rect">
            <a:avLst/>
          </a:prstGeom>
          <a:noFill/>
          <a:ln>
            <a:noFill/>
          </a:ln>
        </p:spPr>
        <p:txBody>
          <a:bodyPr anchorCtr="0" anchor="t" bIns="45700" lIns="0" spcFirstLastPara="1" rIns="0" wrap="square" tIns="0">
            <a:normAutofit/>
          </a:bodyPr>
          <a:lstStyle/>
          <a:p>
            <a:pPr indent="-311150" lvl="0" marL="457200" rtl="0" algn="l">
              <a:lnSpc>
                <a:spcPct val="115000"/>
              </a:lnSpc>
              <a:spcBef>
                <a:spcPts val="1200"/>
              </a:spcBef>
              <a:spcAft>
                <a:spcPts val="0"/>
              </a:spcAft>
              <a:buSzPts val="1300"/>
              <a:buChar char="●"/>
            </a:pPr>
            <a:r>
              <a:rPr lang="ru-RU"/>
              <a:t>For interpretation I used weights of the model with the best F1 (0.64)</a:t>
            </a:r>
            <a:endParaRPr/>
          </a:p>
          <a:p>
            <a:pPr indent="-311150" lvl="0" marL="457200" rtl="0" algn="l">
              <a:lnSpc>
                <a:spcPct val="115000"/>
              </a:lnSpc>
              <a:spcBef>
                <a:spcPts val="0"/>
              </a:spcBef>
              <a:spcAft>
                <a:spcPts val="0"/>
              </a:spcAft>
              <a:buSzPts val="1300"/>
              <a:buChar char="●"/>
            </a:pPr>
            <a:r>
              <a:rPr lang="ru-RU"/>
              <a:t>In summary, interpretation analyses of IG, SmoothGrad and TP k-mer counting have all independently identified GC-rich 5-mers such as CGCGC, GCGCG and CGCGT as the most influential motifs for Z-DNA prediction. This result is consistent with the biological theory of Z-DNA, which states that the alternation of such nucleotides occurs in regions of the left-handed helix. </a:t>
            </a:r>
            <a:endParaRPr/>
          </a:p>
          <a:p>
            <a:pPr indent="0" lvl="0" marL="0" rtl="0" algn="l">
              <a:lnSpc>
                <a:spcPct val="115000"/>
              </a:lnSpc>
              <a:spcBef>
                <a:spcPts val="1200"/>
              </a:spcBef>
              <a:spcAft>
                <a:spcPts val="0"/>
              </a:spcAft>
              <a:buNone/>
            </a:pPr>
            <a:r>
              <a:t/>
            </a:r>
            <a:endParaRPr/>
          </a:p>
          <a:p>
            <a:pPr indent="0" lvl="0" marL="457200" rtl="0" algn="l">
              <a:lnSpc>
                <a:spcPct val="115000"/>
              </a:lnSpc>
              <a:spcBef>
                <a:spcPts val="1200"/>
              </a:spcBef>
              <a:spcAft>
                <a:spcPts val="1200"/>
              </a:spcAft>
              <a:buNone/>
            </a:pPr>
            <a:r>
              <a:t/>
            </a:r>
            <a:endParaRPr/>
          </a:p>
        </p:txBody>
      </p:sp>
      <p:sp>
        <p:nvSpPr>
          <p:cNvPr id="525" name="Google Shape;525;p42"/>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526" name="Google Shape;526;p42"/>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527" name="Google Shape;527;p42"/>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Z-DNA</a:t>
            </a:r>
            <a:endParaRPr sz="1400"/>
          </a:p>
          <a:p>
            <a:pPr indent="0" lvl="0" marL="0" rtl="0" algn="l">
              <a:lnSpc>
                <a:spcPct val="100000"/>
              </a:lnSpc>
              <a:spcBef>
                <a:spcPts val="0"/>
              </a:spcBef>
              <a:spcAft>
                <a:spcPts val="0"/>
              </a:spcAft>
              <a:buClr>
                <a:srgbClr val="0E2D69"/>
              </a:buClr>
              <a:buSzPts val="1000"/>
              <a:buNone/>
            </a:pPr>
            <a:r>
              <a:t/>
            </a:r>
            <a:endParaRPr sz="1400"/>
          </a:p>
        </p:txBody>
      </p:sp>
      <p:pic>
        <p:nvPicPr>
          <p:cNvPr id="528" name="Google Shape;528;p42"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529" name="Google Shape;529;p42"/>
          <p:cNvSpPr txBox="1"/>
          <p:nvPr/>
        </p:nvSpPr>
        <p:spPr>
          <a:xfrm>
            <a:off x="5700850" y="3422450"/>
            <a:ext cx="2953500" cy="10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ru-RU">
                <a:solidFill>
                  <a:schemeClr val="dk1"/>
                </a:solidFill>
              </a:rPr>
              <a:t>Top 10 5-mers by average SmoothGrad attribution score</a:t>
            </a:r>
            <a:endParaRPr i="1">
              <a:solidFill>
                <a:schemeClr val="dk1"/>
              </a:solidFill>
            </a:endParaRPr>
          </a:p>
        </p:txBody>
      </p:sp>
      <p:sp>
        <p:nvSpPr>
          <p:cNvPr id="530" name="Google Shape;530;p42"/>
          <p:cNvSpPr txBox="1"/>
          <p:nvPr/>
        </p:nvSpPr>
        <p:spPr>
          <a:xfrm>
            <a:off x="8867775" y="34224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Top 10 5-mers by average IG attribution score</a:t>
            </a:r>
            <a:endParaRPr i="1">
              <a:solidFill>
                <a:schemeClr val="dk1"/>
              </a:solidFill>
            </a:endParaRPr>
          </a:p>
        </p:txBody>
      </p:sp>
      <p:sp>
        <p:nvSpPr>
          <p:cNvPr id="531" name="Google Shape;531;p42"/>
          <p:cNvSpPr txBox="1"/>
          <p:nvPr/>
        </p:nvSpPr>
        <p:spPr>
          <a:xfrm>
            <a:off x="8269950" y="495945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Consensus ranking of top 5-mers by average percent deviation from mean attributions</a:t>
            </a:r>
            <a:endParaRPr i="1">
              <a:solidFill>
                <a:schemeClr val="dk1"/>
              </a:solidFill>
            </a:endParaRPr>
          </a:p>
          <a:p>
            <a:pPr indent="0" lvl="0" marL="0" rtl="0" algn="l">
              <a:spcBef>
                <a:spcPts val="0"/>
              </a:spcBef>
              <a:spcAft>
                <a:spcPts val="0"/>
              </a:spcAft>
              <a:buNone/>
            </a:pPr>
            <a:r>
              <a:rPr i="1" lang="ru-RU">
                <a:solidFill>
                  <a:schemeClr val="dk1"/>
                </a:solidFill>
              </a:rPr>
              <a:t>across Integrated Gradients and SmoothGrad</a:t>
            </a:r>
            <a:endParaRPr i="1">
              <a:solidFill>
                <a:schemeClr val="dk1"/>
              </a:solidFill>
            </a:endParaRPr>
          </a:p>
        </p:txBody>
      </p:sp>
      <p:pic>
        <p:nvPicPr>
          <p:cNvPr id="532" name="Google Shape;532;p42"/>
          <p:cNvPicPr preferRelativeResize="0"/>
          <p:nvPr/>
        </p:nvPicPr>
        <p:blipFill>
          <a:blip r:embed="rId4">
            <a:alphaModFix/>
          </a:blip>
          <a:stretch>
            <a:fillRect/>
          </a:stretch>
        </p:blipFill>
        <p:spPr>
          <a:xfrm>
            <a:off x="5771475" y="1384600"/>
            <a:ext cx="2953500" cy="2028588"/>
          </a:xfrm>
          <a:prstGeom prst="rect">
            <a:avLst/>
          </a:prstGeom>
          <a:noFill/>
          <a:ln>
            <a:noFill/>
          </a:ln>
        </p:spPr>
      </p:pic>
      <p:pic>
        <p:nvPicPr>
          <p:cNvPr id="533" name="Google Shape;533;p42"/>
          <p:cNvPicPr preferRelativeResize="0"/>
          <p:nvPr/>
        </p:nvPicPr>
        <p:blipFill>
          <a:blip r:embed="rId5">
            <a:alphaModFix/>
          </a:blip>
          <a:stretch>
            <a:fillRect/>
          </a:stretch>
        </p:blipFill>
        <p:spPr>
          <a:xfrm>
            <a:off x="8867775" y="1359625"/>
            <a:ext cx="2676525" cy="2101150"/>
          </a:xfrm>
          <a:prstGeom prst="rect">
            <a:avLst/>
          </a:prstGeom>
          <a:noFill/>
          <a:ln>
            <a:noFill/>
          </a:ln>
        </p:spPr>
      </p:pic>
      <p:pic>
        <p:nvPicPr>
          <p:cNvPr id="534" name="Google Shape;534;p42"/>
          <p:cNvPicPr preferRelativeResize="0"/>
          <p:nvPr/>
        </p:nvPicPr>
        <p:blipFill>
          <a:blip r:embed="rId6">
            <a:alphaModFix/>
          </a:blip>
          <a:stretch>
            <a:fillRect/>
          </a:stretch>
        </p:blipFill>
        <p:spPr>
          <a:xfrm>
            <a:off x="5771475" y="4286950"/>
            <a:ext cx="2237550" cy="2264800"/>
          </a:xfrm>
          <a:prstGeom prst="rect">
            <a:avLst/>
          </a:prstGeom>
          <a:noFill/>
          <a:ln>
            <a:noFill/>
          </a:ln>
        </p:spPr>
      </p:pic>
      <p:pic>
        <p:nvPicPr>
          <p:cNvPr id="535" name="Google Shape;535;p42"/>
          <p:cNvPicPr preferRelativeResize="0"/>
          <p:nvPr/>
        </p:nvPicPr>
        <p:blipFill>
          <a:blip r:embed="rId7">
            <a:alphaModFix/>
          </a:blip>
          <a:stretch>
            <a:fillRect/>
          </a:stretch>
        </p:blipFill>
        <p:spPr>
          <a:xfrm>
            <a:off x="633425" y="3980000"/>
            <a:ext cx="3683525" cy="2028600"/>
          </a:xfrm>
          <a:prstGeom prst="rect">
            <a:avLst/>
          </a:prstGeom>
          <a:noFill/>
          <a:ln>
            <a:noFill/>
          </a:ln>
        </p:spPr>
      </p:pic>
      <p:sp>
        <p:nvSpPr>
          <p:cNvPr id="536" name="Google Shape;536;p42"/>
          <p:cNvSpPr txBox="1"/>
          <p:nvPr/>
        </p:nvSpPr>
        <p:spPr>
          <a:xfrm>
            <a:off x="594550" y="6008600"/>
            <a:ext cx="409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sz="1200">
                <a:solidFill>
                  <a:schemeClr val="dk1"/>
                </a:solidFill>
              </a:rPr>
              <a:t> Top 10 5-mers ranked by True-Positive importance: the fraction of times each 5-mer</a:t>
            </a:r>
            <a:endParaRPr i="1" sz="1200">
              <a:solidFill>
                <a:schemeClr val="dk1"/>
              </a:solidFill>
            </a:endParaRPr>
          </a:p>
          <a:p>
            <a:pPr indent="0" lvl="0" marL="0" rtl="0" algn="l">
              <a:spcBef>
                <a:spcPts val="0"/>
              </a:spcBef>
              <a:spcAft>
                <a:spcPts val="0"/>
              </a:spcAft>
              <a:buNone/>
            </a:pPr>
            <a:r>
              <a:rPr i="1" lang="ru-RU" sz="1200">
                <a:solidFill>
                  <a:schemeClr val="dk1"/>
                </a:solidFill>
              </a:rPr>
              <a:t>was predicted correctly among its total occurrences.</a:t>
            </a:r>
            <a:endParaRPr i="1"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ph type="title"/>
          </p:nvPr>
        </p:nvSpPr>
        <p:spPr>
          <a:xfrm>
            <a:off x="585898" y="1447790"/>
            <a:ext cx="52455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It is not just a coursework</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202" name="Google Shape;202;p16"/>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203" name="Google Shape;203;p16"/>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Introduction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204" name="Google Shape;204;p16"/>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Goals</a:t>
            </a:r>
            <a:endParaRPr sz="1400"/>
          </a:p>
        </p:txBody>
      </p:sp>
      <p:pic>
        <p:nvPicPr>
          <p:cNvPr id="205" name="Google Shape;205;p16" title="ChatGPT Image 5 июн. 2025 г., 00_21_12.png"/>
          <p:cNvPicPr preferRelativeResize="0"/>
          <p:nvPr/>
        </p:nvPicPr>
        <p:blipFill rotWithShape="1">
          <a:blip r:embed="rId3">
            <a:alphaModFix/>
          </a:blip>
          <a:srcRect b="0" l="5539" r="5539" t="0"/>
          <a:stretch/>
        </p:blipFill>
        <p:spPr>
          <a:xfrm>
            <a:off x="6889073" y="2090237"/>
            <a:ext cx="3571342" cy="2677524"/>
          </a:xfrm>
          <a:prstGeom prst="rect">
            <a:avLst/>
          </a:prstGeom>
          <a:noFill/>
          <a:ln>
            <a:noFill/>
          </a:ln>
        </p:spPr>
      </p:pic>
      <p:sp>
        <p:nvSpPr>
          <p:cNvPr id="206" name="Google Shape;206;p16"/>
          <p:cNvSpPr txBox="1"/>
          <p:nvPr>
            <p:ph idx="1" type="body"/>
          </p:nvPr>
        </p:nvSpPr>
        <p:spPr>
          <a:xfrm>
            <a:off x="585900" y="2110750"/>
            <a:ext cx="5245500" cy="4369200"/>
          </a:xfrm>
          <a:prstGeom prst="rect">
            <a:avLst/>
          </a:prstGeom>
          <a:noFill/>
          <a:ln>
            <a:noFill/>
          </a:ln>
        </p:spPr>
        <p:txBody>
          <a:bodyPr anchorCtr="0" anchor="t" bIns="45700" lIns="0" spcFirstLastPara="1" rIns="0" wrap="square" tIns="0">
            <a:normAutofit/>
          </a:bodyPr>
          <a:lstStyle/>
          <a:p>
            <a:pPr indent="-323850" lvl="0" marL="457200" rtl="0" algn="l">
              <a:lnSpc>
                <a:spcPct val="115000"/>
              </a:lnSpc>
              <a:spcBef>
                <a:spcPts val="1200"/>
              </a:spcBef>
              <a:spcAft>
                <a:spcPts val="0"/>
              </a:spcAft>
              <a:buSzPts val="1500"/>
              <a:buChar char="●"/>
            </a:pPr>
            <a:r>
              <a:rPr lang="ru-RU" sz="1500"/>
              <a:t>Part of the HSE Bioinformatics Lab’s study on LLM interpretation of complex, rare DNA structures</a:t>
            </a:r>
            <a:endParaRPr sz="1500"/>
          </a:p>
          <a:p>
            <a:pPr indent="-323850" lvl="0" marL="457200" rtl="0" algn="l">
              <a:lnSpc>
                <a:spcPct val="115000"/>
              </a:lnSpc>
              <a:spcBef>
                <a:spcPts val="0"/>
              </a:spcBef>
              <a:spcAft>
                <a:spcPts val="0"/>
              </a:spcAft>
              <a:buSzPts val="1500"/>
              <a:buChar char="●"/>
            </a:pPr>
            <a:r>
              <a:rPr lang="ru-RU" sz="1500"/>
              <a:t>Applied a novel LLM architecture to predict DNA secondary structures</a:t>
            </a:r>
            <a:endParaRPr sz="1500"/>
          </a:p>
          <a:p>
            <a:pPr indent="-323850" lvl="0" marL="457200" rtl="0" algn="l">
              <a:lnSpc>
                <a:spcPct val="115000"/>
              </a:lnSpc>
              <a:spcBef>
                <a:spcPts val="0"/>
              </a:spcBef>
              <a:spcAft>
                <a:spcPts val="0"/>
              </a:spcAft>
              <a:buSzPts val="1500"/>
              <a:buChar char="●"/>
            </a:pPr>
            <a:r>
              <a:rPr lang="ru-RU" sz="1500"/>
              <a:t>Conducted experiments and leveraged xAI techniques to assess model performance</a:t>
            </a:r>
            <a:endParaRPr sz="1500"/>
          </a:p>
          <a:p>
            <a:pPr indent="-323850" lvl="0" marL="457200" rtl="0" algn="l">
              <a:lnSpc>
                <a:spcPct val="115000"/>
              </a:lnSpc>
              <a:spcBef>
                <a:spcPts val="0"/>
              </a:spcBef>
              <a:spcAft>
                <a:spcPts val="0"/>
              </a:spcAft>
              <a:buSzPts val="1500"/>
              <a:buChar char="●"/>
            </a:pPr>
            <a:r>
              <a:rPr lang="ru-RU" sz="1500"/>
              <a:t>Compared model outputs against established biological insights</a:t>
            </a:r>
            <a:endParaRPr sz="1500"/>
          </a:p>
          <a:p>
            <a:pPr indent="-323850" lvl="0" marL="457200" rtl="0" algn="l">
              <a:lnSpc>
                <a:spcPct val="115000"/>
              </a:lnSpc>
              <a:spcBef>
                <a:spcPts val="0"/>
              </a:spcBef>
              <a:spcAft>
                <a:spcPts val="0"/>
              </a:spcAft>
              <a:buSzPts val="1500"/>
              <a:buChar char="●"/>
            </a:pPr>
            <a:r>
              <a:rPr lang="ru-RU" sz="1500"/>
              <a:t>Delivered a methodological breakthrough to guide future bioinformatics research</a:t>
            </a:r>
            <a:endParaRPr sz="1500"/>
          </a:p>
          <a:p>
            <a:pPr indent="0" lvl="0" marL="45720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pic>
        <p:nvPicPr>
          <p:cNvPr id="207" name="Google Shape;207;p16" title="FCS logo full L.png"/>
          <p:cNvPicPr preferRelativeResize="0"/>
          <p:nvPr/>
        </p:nvPicPr>
        <p:blipFill>
          <a:blip r:embed="rId4">
            <a:alphaModFix/>
          </a:blip>
          <a:stretch>
            <a:fillRect/>
          </a:stretch>
        </p:blipFill>
        <p:spPr>
          <a:xfrm>
            <a:off x="10113299" y="6127075"/>
            <a:ext cx="1924050" cy="581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3"/>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Z-DNA conclusion</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542" name="Google Shape;542;p43"/>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543" name="Google Shape;543;p43"/>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544" name="Google Shape;544;p43"/>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Z-DNA</a:t>
            </a:r>
            <a:endParaRPr sz="1400"/>
          </a:p>
        </p:txBody>
      </p:sp>
      <p:pic>
        <p:nvPicPr>
          <p:cNvPr id="545" name="Google Shape;545;p43"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546" name="Google Shape;546;p43"/>
          <p:cNvSpPr txBox="1"/>
          <p:nvPr/>
        </p:nvSpPr>
        <p:spPr>
          <a:xfrm>
            <a:off x="419300" y="1790900"/>
            <a:ext cx="5520900" cy="59646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Char char="●"/>
            </a:pPr>
            <a:r>
              <a:rPr lang="ru-RU" sz="1500">
                <a:solidFill>
                  <a:srgbClr val="0E2D69"/>
                </a:solidFill>
              </a:rPr>
              <a:t>Outperformed DeepZ and GraphZ even without using omics features.</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Did not exceed Z-DNABERT’s F1 score of 0.83, confirming that Transformer models still lead in raw accuracy.</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HyenaDNA trains dramatically faster than Transformer-based approaches</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Uses strict token-level labeling for Z-DNA regions, offering a more rigorous benchmark than previous studies.</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Despite lower overall accuracy, the top-ranked 5-mer from attribution matches known biologically validated motifs, showing the model has learned meaningful signals.</a:t>
            </a:r>
            <a:endParaRPr sz="1500">
              <a:solidFill>
                <a:srgbClr val="0E2D69"/>
              </a:solidFill>
            </a:endParaRPr>
          </a:p>
          <a:p>
            <a:pPr indent="0" lvl="0" marL="0" rtl="0" algn="l">
              <a:lnSpc>
                <a:spcPct val="115000"/>
              </a:lnSpc>
              <a:spcBef>
                <a:spcPts val="1200"/>
              </a:spcBef>
              <a:spcAft>
                <a:spcPts val="0"/>
              </a:spcAft>
              <a:buNone/>
            </a:pPr>
            <a:r>
              <a:t/>
            </a:r>
            <a:endParaRPr sz="1500">
              <a:solidFill>
                <a:srgbClr val="0E2D69"/>
              </a:solidFill>
            </a:endParaRPr>
          </a:p>
          <a:p>
            <a:pPr indent="0" lvl="0" marL="457200" rtl="0" algn="l">
              <a:lnSpc>
                <a:spcPct val="115000"/>
              </a:lnSpc>
              <a:spcBef>
                <a:spcPts val="120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0E2D69"/>
              </a:solidFill>
            </a:endParaRPr>
          </a:p>
          <a:p>
            <a:pPr indent="0" lvl="0" marL="457200" rtl="0" algn="l">
              <a:lnSpc>
                <a:spcPct val="115000"/>
              </a:lnSpc>
              <a:spcBef>
                <a:spcPts val="1200"/>
              </a:spcBef>
              <a:spcAft>
                <a:spcPts val="1200"/>
              </a:spcAft>
              <a:buNone/>
            </a:pPr>
            <a:r>
              <a:t/>
            </a:r>
            <a:endParaRPr sz="1500">
              <a:solidFill>
                <a:srgbClr val="0E2D69"/>
              </a:solidFill>
            </a:endParaRPr>
          </a:p>
        </p:txBody>
      </p:sp>
      <p:pic>
        <p:nvPicPr>
          <p:cNvPr id="547" name="Google Shape;547;p43"/>
          <p:cNvPicPr preferRelativeResize="0"/>
          <p:nvPr/>
        </p:nvPicPr>
        <p:blipFill>
          <a:blip r:embed="rId4">
            <a:alphaModFix/>
          </a:blip>
          <a:stretch>
            <a:fillRect/>
          </a:stretch>
        </p:blipFill>
        <p:spPr>
          <a:xfrm>
            <a:off x="6415275" y="1335925"/>
            <a:ext cx="4991100" cy="2670325"/>
          </a:xfrm>
          <a:prstGeom prst="rect">
            <a:avLst/>
          </a:prstGeom>
          <a:noFill/>
          <a:ln>
            <a:noFill/>
          </a:ln>
        </p:spPr>
      </p:pic>
      <p:sp>
        <p:nvSpPr>
          <p:cNvPr id="548" name="Google Shape;548;p43"/>
          <p:cNvSpPr txBox="1"/>
          <p:nvPr/>
        </p:nvSpPr>
        <p:spPr>
          <a:xfrm>
            <a:off x="6409875" y="4006250"/>
            <a:ext cx="491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Two-stage fine-tuning setup and resulting test metrics for the best model.</a:t>
            </a:r>
            <a:endParaRPr i="1">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4"/>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Standard fine-tuning</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554" name="Google Shape;554;p44"/>
          <p:cNvSpPr txBox="1"/>
          <p:nvPr>
            <p:ph idx="1" type="body"/>
          </p:nvPr>
        </p:nvSpPr>
        <p:spPr>
          <a:xfrm>
            <a:off x="585900" y="2051449"/>
            <a:ext cx="5245500" cy="4500300"/>
          </a:xfrm>
          <a:prstGeom prst="rect">
            <a:avLst/>
          </a:prstGeom>
          <a:noFill/>
          <a:ln>
            <a:noFill/>
          </a:ln>
        </p:spPr>
        <p:txBody>
          <a:bodyPr anchorCtr="0" anchor="t" bIns="45700" lIns="0" spcFirstLastPara="1" rIns="0" wrap="square" tIns="0">
            <a:normAutofit/>
          </a:bodyPr>
          <a:lstStyle/>
          <a:p>
            <a:pPr indent="-323850" lvl="0" marL="457200" rtl="0" algn="l">
              <a:lnSpc>
                <a:spcPct val="115000"/>
              </a:lnSpc>
              <a:spcBef>
                <a:spcPts val="1200"/>
              </a:spcBef>
              <a:spcAft>
                <a:spcPts val="0"/>
              </a:spcAft>
              <a:buSzPts val="1500"/>
              <a:buChar char="●"/>
            </a:pPr>
            <a:r>
              <a:rPr lang="ru-RU" sz="1500"/>
              <a:t>After running numerous experiments, it became clear that the model, regardless of hyperparameter settings, quickly reaches a performance plateau indicating its limited capacity for further improvement on this task.</a:t>
            </a:r>
            <a:endParaRPr sz="1500"/>
          </a:p>
          <a:p>
            <a:pPr indent="-323850" lvl="0" marL="457200" rtl="0" algn="l">
              <a:lnSpc>
                <a:spcPct val="115000"/>
              </a:lnSpc>
              <a:spcBef>
                <a:spcPts val="0"/>
              </a:spcBef>
              <a:spcAft>
                <a:spcPts val="0"/>
              </a:spcAft>
              <a:buSzPts val="1500"/>
              <a:buChar char="●"/>
            </a:pPr>
            <a:r>
              <a:rPr lang="ru-RU" sz="1500"/>
              <a:t> The best result, however, was achieved with standard training using a batch size of 32, sequence length of 100, 10 percent warmup, class-weighted cross-entropy loss (CE = 1 and 8), and 12 epochs, yielding an F1 0.5788.</a:t>
            </a:r>
            <a:endParaRPr sz="1500"/>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555" name="Google Shape;555;p44"/>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556" name="Google Shape;556;p44"/>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557" name="Google Shape;557;p44"/>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G4</a:t>
            </a:r>
            <a:endParaRPr sz="1400"/>
          </a:p>
        </p:txBody>
      </p:sp>
      <p:pic>
        <p:nvPicPr>
          <p:cNvPr id="558" name="Google Shape;558;p44"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559" name="Google Shape;559;p44"/>
          <p:cNvSpPr txBox="1"/>
          <p:nvPr/>
        </p:nvSpPr>
        <p:spPr>
          <a:xfrm>
            <a:off x="3917325" y="5442500"/>
            <a:ext cx="53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a:solidFill>
                <a:schemeClr val="dk1"/>
              </a:solidFill>
            </a:endParaRPr>
          </a:p>
        </p:txBody>
      </p:sp>
      <p:pic>
        <p:nvPicPr>
          <p:cNvPr id="560" name="Google Shape;560;p44"/>
          <p:cNvPicPr preferRelativeResize="0"/>
          <p:nvPr/>
        </p:nvPicPr>
        <p:blipFill>
          <a:blip r:embed="rId4">
            <a:alphaModFix/>
          </a:blip>
          <a:stretch>
            <a:fillRect/>
          </a:stretch>
        </p:blipFill>
        <p:spPr>
          <a:xfrm>
            <a:off x="6515100" y="1798575"/>
            <a:ext cx="4705350" cy="981075"/>
          </a:xfrm>
          <a:prstGeom prst="rect">
            <a:avLst/>
          </a:prstGeom>
          <a:noFill/>
          <a:ln>
            <a:noFill/>
          </a:ln>
        </p:spPr>
      </p:pic>
      <p:sp>
        <p:nvSpPr>
          <p:cNvPr id="561" name="Google Shape;561;p44"/>
          <p:cNvSpPr txBox="1"/>
          <p:nvPr/>
        </p:nvSpPr>
        <p:spPr>
          <a:xfrm>
            <a:off x="6567725" y="2783975"/>
            <a:ext cx="46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Comparison of G4-classification setups.</a:t>
            </a:r>
            <a:endParaRPr i="1">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5"/>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LoRA and results for G4</a:t>
            </a:r>
            <a:endParaRPr/>
          </a:p>
          <a:p>
            <a:pPr indent="0" lvl="0" marL="0" rtl="0" algn="l">
              <a:lnSpc>
                <a:spcPct val="115000"/>
              </a:lnSpc>
              <a:spcBef>
                <a:spcPts val="1200"/>
              </a:spcBef>
              <a:spcAft>
                <a:spcPts val="0"/>
              </a:spcAft>
              <a:buNone/>
            </a:pPr>
            <a:r>
              <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567" name="Google Shape;567;p45"/>
          <p:cNvSpPr txBox="1"/>
          <p:nvPr>
            <p:ph idx="1" type="body"/>
          </p:nvPr>
        </p:nvSpPr>
        <p:spPr>
          <a:xfrm>
            <a:off x="585900" y="2154274"/>
            <a:ext cx="5245500" cy="4500300"/>
          </a:xfrm>
          <a:prstGeom prst="rect">
            <a:avLst/>
          </a:prstGeom>
          <a:noFill/>
          <a:ln>
            <a:noFill/>
          </a:ln>
        </p:spPr>
        <p:txBody>
          <a:bodyPr anchorCtr="0" anchor="t" bIns="45700" lIns="0" spcFirstLastPara="1" rIns="0" wrap="square" tIns="0">
            <a:normAutofit fontScale="92500" lnSpcReduction="20000"/>
          </a:bodyPr>
          <a:lstStyle/>
          <a:p>
            <a:pPr indent="-316706" lvl="0" marL="457200" rtl="0" algn="l">
              <a:lnSpc>
                <a:spcPct val="115000"/>
              </a:lnSpc>
              <a:spcBef>
                <a:spcPts val="1200"/>
              </a:spcBef>
              <a:spcAft>
                <a:spcPts val="0"/>
              </a:spcAft>
              <a:buClr>
                <a:schemeClr val="dk1"/>
              </a:buClr>
              <a:buSzPct val="100000"/>
              <a:buChar char="●"/>
            </a:pPr>
            <a:r>
              <a:rPr lang="ru-RU" sz="1500"/>
              <a:t>In the end LoRa showed the same trend as in the previous experiments, no significant code acceleration, but metrics almost like a regular fine-tune. LoRa once again proved unnecessary for the HyenaDNA architecture.</a:t>
            </a:r>
            <a:endParaRPr sz="1500"/>
          </a:p>
          <a:p>
            <a:pPr indent="-316706" lvl="0" marL="457200" rtl="0" algn="l">
              <a:lnSpc>
                <a:spcPct val="115000"/>
              </a:lnSpc>
              <a:spcBef>
                <a:spcPts val="0"/>
              </a:spcBef>
              <a:spcAft>
                <a:spcPts val="0"/>
              </a:spcAft>
              <a:buSzPct val="100000"/>
              <a:buChar char="●"/>
            </a:pPr>
            <a:r>
              <a:rPr lang="ru-RU" sz="1500"/>
              <a:t>G4 prediction proved to be the weakest link in this study, with metrics too low to warrant deeper interpretation. By comparison, a recent benchmark of HyenaDNA achieved an F1 0.75 roughly 20 points higher when training from scrat</a:t>
            </a:r>
            <a:r>
              <a:rPr lang="ru-RU" sz="1500"/>
              <a:t>ch. </a:t>
            </a:r>
            <a:endParaRPr sz="1500"/>
          </a:p>
          <a:p>
            <a:pPr indent="-316706" lvl="0" marL="457200" rtl="0" algn="l">
              <a:lnSpc>
                <a:spcPct val="115000"/>
              </a:lnSpc>
              <a:spcBef>
                <a:spcPts val="0"/>
              </a:spcBef>
              <a:spcAft>
                <a:spcPts val="0"/>
              </a:spcAft>
              <a:buSzPct val="100000"/>
              <a:buChar char="●"/>
            </a:pPr>
            <a:r>
              <a:rPr lang="ru-RU" sz="1500"/>
              <a:t>Although differences in pre-training strategies make direct comparison unfair, it is still instructive to note th</a:t>
            </a:r>
            <a:r>
              <a:rPr lang="ru-RU" sz="1500"/>
              <a:t>at </a:t>
            </a:r>
            <a:r>
              <a:rPr lang="ru-RU" sz="1500"/>
              <a:t>Transformer-based models adapt far more effectively to G4 classification. </a:t>
            </a:r>
            <a:endParaRPr sz="1500"/>
          </a:p>
          <a:p>
            <a:pPr indent="-316706" lvl="0" marL="457200" rtl="0" algn="l">
              <a:lnSpc>
                <a:spcPct val="115000"/>
              </a:lnSpc>
              <a:spcBef>
                <a:spcPts val="0"/>
              </a:spcBef>
              <a:spcAft>
                <a:spcPts val="0"/>
              </a:spcAft>
              <a:buSzPct val="100000"/>
              <a:buChar char="●"/>
            </a:pPr>
            <a:r>
              <a:rPr lang="ru-RU" sz="1500"/>
              <a:t>In other words, for DNA G4 secondary-structure prediction, HyenaDNA falls short of its alternatives.</a:t>
            </a:r>
            <a:endParaRPr sz="1500"/>
          </a:p>
          <a:p>
            <a:pPr indent="0" lvl="0" marL="457200" rtl="0" algn="l">
              <a:lnSpc>
                <a:spcPct val="115000"/>
              </a:lnSpc>
              <a:spcBef>
                <a:spcPts val="120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p>
          <a:p>
            <a:pPr indent="0" lvl="0" marL="457200" rtl="0" algn="l">
              <a:lnSpc>
                <a:spcPct val="115000"/>
              </a:lnSpc>
              <a:spcBef>
                <a:spcPts val="1200"/>
              </a:spcBef>
              <a:spcAft>
                <a:spcPts val="1200"/>
              </a:spcAft>
              <a:buNone/>
            </a:pPr>
            <a:r>
              <a:t/>
            </a:r>
            <a:endParaRPr sz="1500"/>
          </a:p>
        </p:txBody>
      </p:sp>
      <p:sp>
        <p:nvSpPr>
          <p:cNvPr id="568" name="Google Shape;568;p45"/>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569" name="Google Shape;569;p45"/>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Experimental Evaluation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570" name="Google Shape;570;p45"/>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G4</a:t>
            </a:r>
            <a:endParaRPr sz="1400"/>
          </a:p>
        </p:txBody>
      </p:sp>
      <p:pic>
        <p:nvPicPr>
          <p:cNvPr id="571" name="Google Shape;571;p45"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572" name="Google Shape;572;p45"/>
          <p:cNvPicPr preferRelativeResize="0"/>
          <p:nvPr/>
        </p:nvPicPr>
        <p:blipFill>
          <a:blip r:embed="rId4">
            <a:alphaModFix/>
          </a:blip>
          <a:stretch>
            <a:fillRect/>
          </a:stretch>
        </p:blipFill>
        <p:spPr>
          <a:xfrm>
            <a:off x="5908000" y="2154275"/>
            <a:ext cx="5992650" cy="866775"/>
          </a:xfrm>
          <a:prstGeom prst="rect">
            <a:avLst/>
          </a:prstGeom>
          <a:noFill/>
          <a:ln>
            <a:noFill/>
          </a:ln>
        </p:spPr>
      </p:pic>
      <p:sp>
        <p:nvSpPr>
          <p:cNvPr id="573" name="Google Shape;573;p45"/>
          <p:cNvSpPr txBox="1"/>
          <p:nvPr/>
        </p:nvSpPr>
        <p:spPr>
          <a:xfrm>
            <a:off x="5908000" y="3121200"/>
            <a:ext cx="5992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Comparison of LoRA-finetuned HyenaDNA variants on the G4 token-classification task. The “Full” variant adapts both mixer and MLP layers, while “Mixer only” adapts mixer layers alone. Metrics taken at the final epoch (10). Best values in bold.</a:t>
            </a:r>
            <a:endParaRPr i="1">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6"/>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HyenaDNA results</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579" name="Google Shape;579;p46"/>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580" name="Google Shape;580;p46"/>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Conclusion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581" name="Google Shape;581;p46"/>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HyenaDNA</a:t>
            </a:r>
            <a:endParaRPr sz="1400"/>
          </a:p>
        </p:txBody>
      </p:sp>
      <p:pic>
        <p:nvPicPr>
          <p:cNvPr id="582" name="Google Shape;582;p46"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583" name="Google Shape;583;p46"/>
          <p:cNvSpPr txBox="1"/>
          <p:nvPr/>
        </p:nvSpPr>
        <p:spPr>
          <a:xfrm>
            <a:off x="419300" y="1790900"/>
            <a:ext cx="5520900" cy="63417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rgbClr val="0E2D69"/>
              </a:buClr>
              <a:buSzPts val="1500"/>
              <a:buChar char="●"/>
            </a:pPr>
            <a:r>
              <a:rPr lang="ru-RU" sz="1500">
                <a:solidFill>
                  <a:srgbClr val="0E2D69"/>
                </a:solidFill>
              </a:rPr>
              <a:t>HyenaDNA, fine-tuned on promoter data, identified promoter segments.</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Achieved good performance across all promoter categories with significantly lower training time.</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Outperformed both DeepZ and GraphZ in quality metrics, despite using only sequence data (no omics features).</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Did not surpass Z-DNABERT’s F1 of 0.83, but training and inference were substantially faster.</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Attribution analyses ranked the known 5-mer motif highest, confirming correct biological signal learning.</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HyenaDNA’s fine-tuned models for G4 scored lowest among the three tasks</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Across tasks, HyenaDNA often approached good results while reducing training time dramatically comparing to transformers.</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Demonstrated strong signal localization (especially in Z-DNA), even in cases of lower raw accuracy.</a:t>
            </a:r>
            <a:endParaRPr sz="1500">
              <a:solidFill>
                <a:srgbClr val="0E2D69"/>
              </a:solidFill>
            </a:endParaRPr>
          </a:p>
          <a:p>
            <a:pPr indent="0" lvl="0" marL="457200" rtl="0" algn="l">
              <a:lnSpc>
                <a:spcPct val="115000"/>
              </a:lnSpc>
              <a:spcBef>
                <a:spcPts val="120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0E2D69"/>
              </a:solidFill>
            </a:endParaRPr>
          </a:p>
          <a:p>
            <a:pPr indent="0" lvl="0" marL="457200" rtl="0" algn="l">
              <a:lnSpc>
                <a:spcPct val="115000"/>
              </a:lnSpc>
              <a:spcBef>
                <a:spcPts val="1200"/>
              </a:spcBef>
              <a:spcAft>
                <a:spcPts val="1200"/>
              </a:spcAft>
              <a:buNone/>
            </a:pPr>
            <a:r>
              <a:t/>
            </a:r>
            <a:endParaRPr sz="1500">
              <a:solidFill>
                <a:srgbClr val="0E2D69"/>
              </a:solidFill>
            </a:endParaRPr>
          </a:p>
        </p:txBody>
      </p:sp>
      <p:sp>
        <p:nvSpPr>
          <p:cNvPr id="584" name="Google Shape;584;p46"/>
          <p:cNvSpPr txBox="1"/>
          <p:nvPr/>
        </p:nvSpPr>
        <p:spPr>
          <a:xfrm>
            <a:off x="6704575" y="2808650"/>
            <a:ext cx="298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RU">
                <a:solidFill>
                  <a:schemeClr val="dk1"/>
                </a:solidFill>
              </a:rPr>
              <a:t>Resulting best metrics for each task</a:t>
            </a:r>
            <a:endParaRPr i="1">
              <a:solidFill>
                <a:schemeClr val="dk1"/>
              </a:solidFill>
            </a:endParaRPr>
          </a:p>
        </p:txBody>
      </p:sp>
      <p:pic>
        <p:nvPicPr>
          <p:cNvPr id="585" name="Google Shape;585;p46"/>
          <p:cNvPicPr preferRelativeResize="0"/>
          <p:nvPr/>
        </p:nvPicPr>
        <p:blipFill>
          <a:blip r:embed="rId4">
            <a:alphaModFix/>
          </a:blip>
          <a:stretch>
            <a:fillRect/>
          </a:stretch>
        </p:blipFill>
        <p:spPr>
          <a:xfrm>
            <a:off x="6634800" y="1707825"/>
            <a:ext cx="3219450" cy="1209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7"/>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 Goals</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591" name="Google Shape;591;p47"/>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592" name="Google Shape;592;p47"/>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Conclusion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593" name="Google Shape;593;p47"/>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Future plans</a:t>
            </a:r>
            <a:endParaRPr sz="1400"/>
          </a:p>
        </p:txBody>
      </p:sp>
      <p:pic>
        <p:nvPicPr>
          <p:cNvPr id="594" name="Google Shape;594;p47"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595" name="Google Shape;595;p47"/>
          <p:cNvSpPr txBox="1"/>
          <p:nvPr/>
        </p:nvSpPr>
        <p:spPr>
          <a:xfrm>
            <a:off x="419300" y="1790900"/>
            <a:ext cx="5520900" cy="44829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rgbClr val="0E2D69"/>
              </a:buClr>
              <a:buSzPts val="1500"/>
              <a:buChar char="●"/>
            </a:pPr>
            <a:r>
              <a:rPr lang="ru-RU" sz="1500">
                <a:solidFill>
                  <a:srgbClr val="0E2D69"/>
                </a:solidFill>
              </a:rPr>
              <a:t>Continue exploring HyenaDNA’s architecture beyond classical fine-tuning, including training from scratch and integrating multi-omics data.</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Continue work with the International Laboratory of Bioinformatics to refine LLM approaches for DNA secondary-structure prediction.</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Expand pretraining objectives and data regimes to better tailor HyenaDNA to genomics-specific patterns.</a:t>
            </a:r>
            <a:endParaRPr sz="1500">
              <a:solidFill>
                <a:srgbClr val="0E2D69"/>
              </a:solidFill>
            </a:endParaRPr>
          </a:p>
          <a:p>
            <a:pPr indent="-323850" lvl="0" marL="457200" rtl="0" algn="l">
              <a:lnSpc>
                <a:spcPct val="115000"/>
              </a:lnSpc>
              <a:spcBef>
                <a:spcPts val="0"/>
              </a:spcBef>
              <a:spcAft>
                <a:spcPts val="0"/>
              </a:spcAft>
              <a:buClr>
                <a:srgbClr val="0E2D69"/>
              </a:buClr>
              <a:buSzPts val="1500"/>
              <a:buChar char="●"/>
            </a:pPr>
            <a:r>
              <a:rPr lang="ru-RU" sz="1500">
                <a:solidFill>
                  <a:srgbClr val="0E2D69"/>
                </a:solidFill>
              </a:rPr>
              <a:t>Aim to publish refined methodologies and benchmark results in a top-tier bioinformatics journal.</a:t>
            </a:r>
            <a:endParaRPr sz="1500">
              <a:solidFill>
                <a:srgbClr val="0E2D69"/>
              </a:solidFill>
            </a:endParaRPr>
          </a:p>
          <a:p>
            <a:pPr indent="0" lvl="0" marL="457200" rtl="0" algn="l">
              <a:lnSpc>
                <a:spcPct val="115000"/>
              </a:lnSpc>
              <a:spcBef>
                <a:spcPts val="1200"/>
              </a:spcBef>
              <a:spcAft>
                <a:spcPts val="0"/>
              </a:spcAft>
              <a:buNone/>
            </a:pPr>
            <a:r>
              <a:t/>
            </a:r>
            <a:endParaRPr sz="1500">
              <a:solidFill>
                <a:schemeClr val="dk1"/>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t/>
            </a:r>
            <a:endParaRPr sz="1500">
              <a:solidFill>
                <a:srgbClr val="0E2D69"/>
              </a:solidFill>
            </a:endParaRPr>
          </a:p>
          <a:p>
            <a:pPr indent="0" lvl="0" marL="457200" rtl="0" algn="l">
              <a:lnSpc>
                <a:spcPct val="115000"/>
              </a:lnSpc>
              <a:spcBef>
                <a:spcPts val="1200"/>
              </a:spcBef>
              <a:spcAft>
                <a:spcPts val="1200"/>
              </a:spcAft>
              <a:buNone/>
            </a:pPr>
            <a:r>
              <a:t/>
            </a:r>
            <a:endParaRPr sz="1500">
              <a:solidFill>
                <a:srgbClr val="0E2D69"/>
              </a:solidFill>
            </a:endParaRPr>
          </a:p>
        </p:txBody>
      </p:sp>
      <p:sp>
        <p:nvSpPr>
          <p:cNvPr id="596" name="Google Shape;596;p47"/>
          <p:cNvSpPr txBox="1"/>
          <p:nvPr/>
        </p:nvSpPr>
        <p:spPr>
          <a:xfrm>
            <a:off x="6704575" y="2808650"/>
            <a:ext cx="29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a:solidFill>
                <a:schemeClr val="dk1"/>
              </a:solidFill>
            </a:endParaRPr>
          </a:p>
        </p:txBody>
      </p:sp>
      <p:pic>
        <p:nvPicPr>
          <p:cNvPr id="597" name="Google Shape;597;p47"/>
          <p:cNvPicPr preferRelativeResize="0"/>
          <p:nvPr/>
        </p:nvPicPr>
        <p:blipFill>
          <a:blip r:embed="rId4">
            <a:alphaModFix/>
          </a:blip>
          <a:stretch>
            <a:fillRect/>
          </a:stretch>
        </p:blipFill>
        <p:spPr>
          <a:xfrm>
            <a:off x="6779950" y="1790900"/>
            <a:ext cx="2734925" cy="2143125"/>
          </a:xfrm>
          <a:prstGeom prst="rect">
            <a:avLst/>
          </a:prstGeom>
          <a:noFill/>
          <a:ln>
            <a:noFill/>
          </a:ln>
        </p:spPr>
      </p:pic>
      <p:pic>
        <p:nvPicPr>
          <p:cNvPr id="598" name="Google Shape;598;p47"/>
          <p:cNvPicPr preferRelativeResize="0"/>
          <p:nvPr/>
        </p:nvPicPr>
        <p:blipFill>
          <a:blip r:embed="rId5">
            <a:alphaModFix/>
          </a:blip>
          <a:stretch>
            <a:fillRect/>
          </a:stretch>
        </p:blipFill>
        <p:spPr>
          <a:xfrm>
            <a:off x="9265600" y="2320475"/>
            <a:ext cx="2193425" cy="2836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9"/>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2400"/>
              <a:buFont typeface="Arial"/>
              <a:buNone/>
            </a:pPr>
            <a:r>
              <a:rPr lang="ru-RU"/>
              <a:t>References</a:t>
            </a:r>
            <a:endParaRPr/>
          </a:p>
        </p:txBody>
      </p:sp>
      <p:sp>
        <p:nvSpPr>
          <p:cNvPr id="608" name="Google Shape;608;p49"/>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609" name="Google Shape;609;p49"/>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References</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610" name="Google Shape;610;p49"/>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Papers</a:t>
            </a:r>
            <a:endParaRPr sz="1400"/>
          </a:p>
        </p:txBody>
      </p:sp>
      <p:pic>
        <p:nvPicPr>
          <p:cNvPr id="611" name="Google Shape;611;p49"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612" name="Google Shape;612;p49"/>
          <p:cNvSpPr txBox="1"/>
          <p:nvPr/>
        </p:nvSpPr>
        <p:spPr>
          <a:xfrm>
            <a:off x="419300" y="1790900"/>
            <a:ext cx="4682400" cy="49932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1200"/>
              </a:spcBef>
              <a:spcAft>
                <a:spcPts val="0"/>
              </a:spcAft>
              <a:buClr>
                <a:schemeClr val="dk1"/>
              </a:buClr>
              <a:buSzPts val="800"/>
              <a:buAutoNum type="arabicPeriod"/>
            </a:pPr>
            <a:r>
              <a:rPr lang="ru-RU" sz="800">
                <a:solidFill>
                  <a:schemeClr val="dk1"/>
                </a:solidFill>
              </a:rPr>
              <a:t>Pierce, Benjamin A. </a:t>
            </a:r>
            <a:r>
              <a:rPr i="1" lang="ru-RU" sz="800">
                <a:solidFill>
                  <a:schemeClr val="dk1"/>
                </a:solidFill>
              </a:rPr>
              <a:t>Genetics: A Conceptual Approach</a:t>
            </a:r>
            <a:r>
              <a:rPr lang="ru-RU" sz="800">
                <a:solidFill>
                  <a:schemeClr val="dk1"/>
                </a:solidFill>
              </a:rPr>
              <a:t>. W. H. Freeman, 2017. ISBN 978-1-319-72085-3.</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a:pPr>
            <a:r>
              <a:rPr lang="ru-RU" sz="800">
                <a:solidFill>
                  <a:schemeClr val="dk1"/>
                </a:solidFill>
              </a:rPr>
              <a:t>Bartas, Martin; Slychko, Kristyna; Cerven, Jiri; Pecinka, Petr; Arndt-Jovin, Donna J.; Jovin, Thomas M. “Extensive Bioinformatics Analyses Reveal a Phylogenetically Conserved Winged Helix (WH) Domain (Zτ) of Topoisomerase IIα, Elucidating Its Very High Affinity for Left-Handed Z-DNA and Suggesting Novel Putative Functions.” </a:t>
            </a:r>
            <a:r>
              <a:rPr i="1" lang="ru-RU" sz="800">
                <a:solidFill>
                  <a:schemeClr val="dk1"/>
                </a:solidFill>
              </a:rPr>
              <a:t>International Journal of Molecular Sciences</a:t>
            </a:r>
            <a:r>
              <a:rPr lang="ru-RU" sz="800">
                <a:solidFill>
                  <a:schemeClr val="dk1"/>
                </a:solidFill>
              </a:rPr>
              <a:t>, 2023.</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a:pPr>
            <a:r>
              <a:rPr lang="ru-RU" sz="800">
                <a:solidFill>
                  <a:schemeClr val="dk1"/>
                </a:solidFill>
              </a:rPr>
              <a:t>Cherednichenko, O.; Herbert, A.; Poptsova, M. “Benchmarking DNA Large Language Models on Quadruplexes.” </a:t>
            </a:r>
            <a:r>
              <a:rPr i="1" lang="ru-RU" sz="800">
                <a:solidFill>
                  <a:schemeClr val="dk1"/>
                </a:solidFill>
              </a:rPr>
              <a:t>Computational and Structural Biotechnology Journal</a:t>
            </a:r>
            <a:r>
              <a:rPr lang="ru-RU" sz="800">
                <a:solidFill>
                  <a:schemeClr val="dk1"/>
                </a:solidFill>
              </a:rPr>
              <a:t>, Vol. 27, 2025, pp. 992–1000. doi:10.1016/j.csbj.2025.03.007.</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a:pPr>
            <a:r>
              <a:rPr lang="ru-RU" sz="800">
                <a:solidFill>
                  <a:schemeClr val="dk1"/>
                </a:solidFill>
              </a:rPr>
              <a:t>Clark, Kevin; Luong, Minh-Thang; Le, Quoc V.; Manning, Christopher D. “ELECTRA: Pre-training Text Encoders as Discriminators Rather Than Generators.” </a:t>
            </a:r>
            <a:r>
              <a:rPr i="1" lang="ru-RU" sz="800">
                <a:solidFill>
                  <a:schemeClr val="dk1"/>
                </a:solidFill>
              </a:rPr>
              <a:t>arXiv preprint arXiv:2003.10555</a:t>
            </a:r>
            <a:r>
              <a:rPr lang="ru-RU" sz="800">
                <a:solidFill>
                  <a:schemeClr val="dk1"/>
                </a:solidFill>
              </a:rPr>
              <a:t>, 2020. Proceedings of ICLR 2020. doi:10.48550/arXiv.2003.10555.</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a:pPr>
            <a:r>
              <a:rPr lang="ru-RU" sz="800">
                <a:solidFill>
                  <a:schemeClr val="dk1"/>
                </a:solidFill>
              </a:rPr>
              <a:t>Fishman, Veniamin; Kuratov, Yuri; Shmelev, Aleksei; Petrov, Maxim; Penzar, Dmitry; Shepelin, Denis; Chekanov, Nikolay; Kardymon, Olga; Burtsev, Mikhail. “GENA-LM: A Family of Open-Source Foundational DNA Language Models for Long Sequences.” </a:t>
            </a:r>
            <a:r>
              <a:rPr i="1" lang="ru-RU" sz="800">
                <a:solidFill>
                  <a:schemeClr val="dk1"/>
                </a:solidFill>
              </a:rPr>
              <a:t>Nucleic Acids Research</a:t>
            </a:r>
            <a:r>
              <a:rPr lang="ru-RU" sz="800">
                <a:solidFill>
                  <a:schemeClr val="dk1"/>
                </a:solidFill>
              </a:rPr>
              <a:t>, 2025.</a:t>
            </a:r>
            <a:br>
              <a:rPr lang="ru-RU" sz="800">
                <a:solidFill>
                  <a:schemeClr val="dk1"/>
                </a:solidFill>
              </a:rPr>
            </a:br>
            <a:r>
              <a:rPr lang="ru-RU" sz="800">
                <a:solidFill>
                  <a:schemeClr val="dk1"/>
                </a:solidFill>
              </a:rPr>
              <a:t>Gu, Albert; Goel, Karan; Ré, Christopher. “Efficiently Modeling Long Sequences with Structured State Spaces.” </a:t>
            </a:r>
            <a:r>
              <a:rPr i="1" lang="ru-RU" sz="800">
                <a:solidFill>
                  <a:schemeClr val="dk1"/>
                </a:solidFill>
              </a:rPr>
              <a:t>arXiv preprint arXiv:2111.00396</a:t>
            </a:r>
            <a:r>
              <a:rPr lang="ru-RU" sz="800">
                <a:solidFill>
                  <a:schemeClr val="dk1"/>
                </a:solidFill>
              </a:rPr>
              <a:t>, 2021.</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a:pPr>
            <a:r>
              <a:rPr lang="ru-RU" sz="800">
                <a:solidFill>
                  <a:schemeClr val="dk1"/>
                </a:solidFill>
              </a:rPr>
              <a:t>Hu, Edward J.; Shen, Yelong; Wallis, Phillip; Allen-Zhu, Zeyuan; Li, Yuanzhi; Wang, Shean; Wang, Lu; Chen, Weizhu. “LoRA: Low-Rank Adaptation of Large Language Models.” </a:t>
            </a:r>
            <a:r>
              <a:rPr i="1" lang="ru-RU" sz="800">
                <a:solidFill>
                  <a:schemeClr val="dk1"/>
                </a:solidFill>
              </a:rPr>
              <a:t>arXiv preprint arXiv:2106.09685</a:t>
            </a:r>
            <a:r>
              <a:rPr lang="ru-RU" sz="800">
                <a:solidFill>
                  <a:schemeClr val="dk1"/>
                </a:solidFill>
              </a:rPr>
              <a:t>, 2021.</a:t>
            </a:r>
            <a:r>
              <a:rPr lang="ru-RU" sz="800">
                <a:solidFill>
                  <a:schemeClr val="dk1"/>
                </a:solidFill>
                <a:uFill>
                  <a:noFill/>
                </a:uFill>
                <a:hlinkClick r:id="rId4">
                  <a:extLst>
                    <a:ext uri="{A12FA001-AC4F-418D-AE19-62706E023703}">
                      <ahyp:hlinkClr val="tx"/>
                    </a:ext>
                  </a:extLst>
                </a:hlinkClick>
              </a:rPr>
              <a:t> </a:t>
            </a:r>
            <a:r>
              <a:rPr lang="ru-RU" sz="800" u="sng">
                <a:solidFill>
                  <a:schemeClr val="dk1"/>
                </a:solidFill>
                <a:hlinkClick r:id="rId5">
                  <a:extLst>
                    <a:ext uri="{A12FA001-AC4F-418D-AE19-62706E023703}">
                      <ahyp:hlinkClr val="tx"/>
                    </a:ext>
                  </a:extLst>
                </a:hlinkClick>
              </a:rPr>
              <a:t>https://doi.org/10.48550/arXiv.2106.09685</a:t>
            </a:r>
            <a:r>
              <a:rPr lang="ru-RU" sz="800">
                <a:solidFill>
                  <a:schemeClr val="dk1"/>
                </a:solidFill>
              </a:rPr>
              <a:t>.</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a:pPr>
            <a:r>
              <a:rPr lang="ru-RU" sz="800">
                <a:solidFill>
                  <a:schemeClr val="dk1"/>
                </a:solidFill>
              </a:rPr>
              <a:t>Kouzine, F.; Wojtowicz, D.; Baranello, L.; Yamane, A.; Nelson, S.; Resch, W.; Kieffer-Kwon, K.-R.; Benham, C. J.; Casellas, R.; Przytycka, T. M.; Levens, D. “Permanganate/S1 Nuclease Footprinting Reveals Non-B DNA Structures with Regulatory Potential Across a Mammalian Genome.” </a:t>
            </a:r>
            <a:r>
              <a:rPr i="1" lang="ru-RU" sz="800">
                <a:solidFill>
                  <a:schemeClr val="dk1"/>
                </a:solidFill>
              </a:rPr>
              <a:t>Cell Systems</a:t>
            </a:r>
            <a:r>
              <a:rPr lang="ru-RU" sz="800">
                <a:solidFill>
                  <a:schemeClr val="dk1"/>
                </a:solidFill>
              </a:rPr>
              <a:t>, Vol. 4, No. 3, 2017.</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a:pPr>
            <a:r>
              <a:rPr lang="ru-RU" sz="800">
                <a:solidFill>
                  <a:schemeClr val="dk1"/>
                </a:solidFill>
              </a:rPr>
              <a:t>Beknazarov, Nazar; Konovalov, Dmitrii; Herbert, Alan; Poptsova, Maria. “Z-DNA Formation in Promoters Conserved Between Human and Mouse Are Associated with Increased Transcription Reinitiation Rates.” </a:t>
            </a:r>
            <a:r>
              <a:rPr i="1" lang="ru-RU" sz="800">
                <a:solidFill>
                  <a:schemeClr val="dk1"/>
                </a:solidFill>
              </a:rPr>
              <a:t>Scientific Reports</a:t>
            </a:r>
            <a:r>
              <a:rPr lang="ru-RU" sz="800">
                <a:solidFill>
                  <a:schemeClr val="dk1"/>
                </a:solidFill>
              </a:rPr>
              <a:t>, Vol. 14, 2024, Article 17786.</a:t>
            </a:r>
            <a:br>
              <a:rPr lang="ru-RU" sz="800">
                <a:solidFill>
                  <a:schemeClr val="dk1"/>
                </a:solidFill>
              </a:rPr>
            </a:br>
            <a:endParaRPr sz="800">
              <a:solidFill>
                <a:schemeClr val="dk1"/>
              </a:solidFill>
            </a:endParaRPr>
          </a:p>
          <a:p>
            <a:pPr indent="0" lvl="0" marL="0" rtl="0" algn="l">
              <a:spcBef>
                <a:spcPts val="1200"/>
              </a:spcBef>
              <a:spcAft>
                <a:spcPts val="0"/>
              </a:spcAft>
              <a:buNone/>
            </a:pPr>
            <a:r>
              <a:t/>
            </a:r>
            <a:endParaRPr sz="800">
              <a:solidFill>
                <a:schemeClr val="dk1"/>
              </a:solidFill>
            </a:endParaRPr>
          </a:p>
        </p:txBody>
      </p:sp>
      <p:sp>
        <p:nvSpPr>
          <p:cNvPr id="613" name="Google Shape;613;p49"/>
          <p:cNvSpPr txBox="1"/>
          <p:nvPr/>
        </p:nvSpPr>
        <p:spPr>
          <a:xfrm>
            <a:off x="6704575" y="2808650"/>
            <a:ext cx="29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a:solidFill>
                <a:schemeClr val="dk1"/>
              </a:solidFill>
            </a:endParaRPr>
          </a:p>
        </p:txBody>
      </p:sp>
      <p:sp>
        <p:nvSpPr>
          <p:cNvPr id="614" name="Google Shape;614;p49"/>
          <p:cNvSpPr txBox="1"/>
          <p:nvPr/>
        </p:nvSpPr>
        <p:spPr>
          <a:xfrm>
            <a:off x="5675700" y="1790900"/>
            <a:ext cx="5508900" cy="51348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1200"/>
              </a:spcBef>
              <a:spcAft>
                <a:spcPts val="0"/>
              </a:spcAft>
              <a:buClr>
                <a:schemeClr val="dk1"/>
              </a:buClr>
              <a:buSzPts val="800"/>
              <a:buAutoNum type="arabicPeriod" startAt="10"/>
            </a:pPr>
            <a:r>
              <a:rPr lang="ru-RU" sz="800">
                <a:solidFill>
                  <a:schemeClr val="dk1"/>
                </a:solidFill>
              </a:rPr>
              <a:t>Beknazarov, Nazar; Jin, Sheng; Poptsova, Maria. “Deep Learning Approach for Predicting Functional Z-DNA Regions Using Omics Data.” </a:t>
            </a:r>
            <a:r>
              <a:rPr i="1" lang="ru-RU" sz="800">
                <a:solidFill>
                  <a:schemeClr val="dk1"/>
                </a:solidFill>
              </a:rPr>
              <a:t>Scientific Reports</a:t>
            </a:r>
            <a:r>
              <a:rPr lang="ru-RU" sz="800">
                <a:solidFill>
                  <a:schemeClr val="dk1"/>
                </a:solidFill>
              </a:rPr>
              <a:t>, vol. 10, Article 19134, 2020.</a:t>
            </a:r>
            <a:r>
              <a:rPr lang="ru-RU" sz="800">
                <a:solidFill>
                  <a:schemeClr val="dk1"/>
                </a:solidFill>
                <a:uFill>
                  <a:noFill/>
                </a:uFill>
                <a:hlinkClick r:id="rId6">
                  <a:extLst>
                    <a:ext uri="{A12FA001-AC4F-418D-AE19-62706E023703}">
                      <ahyp:hlinkClr val="tx"/>
                    </a:ext>
                  </a:extLst>
                </a:hlinkClick>
              </a:rPr>
              <a:t> </a:t>
            </a:r>
            <a:r>
              <a:rPr lang="ru-RU" sz="800" u="sng">
                <a:solidFill>
                  <a:schemeClr val="dk1"/>
                </a:solidFill>
                <a:hlinkClick r:id="rId7">
                  <a:extLst>
                    <a:ext uri="{A12FA001-AC4F-418D-AE19-62706E023703}">
                      <ahyp:hlinkClr val="tx"/>
                    </a:ext>
                  </a:extLst>
                </a:hlinkClick>
              </a:rPr>
              <a:t>https://doi.org/10.1038/s41598-020-76203-1</a:t>
            </a:r>
            <a:r>
              <a:rPr lang="ru-RU" sz="800">
                <a:solidFill>
                  <a:schemeClr val="dk1"/>
                </a:solidFill>
              </a:rPr>
              <a:t>.</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startAt="10"/>
            </a:pPr>
            <a:r>
              <a:rPr lang="ru-RU" sz="800">
                <a:solidFill>
                  <a:schemeClr val="dk1"/>
                </a:solidFill>
              </a:rPr>
              <a:t>Kosiol, Natalie; Juranek, Silke; Brossart, Peter; Heine, Andreas; Paeschke, Klaus. “G-Quadruplexes: A Promising Target for Cancer Therapy.” </a:t>
            </a:r>
            <a:r>
              <a:rPr i="1" lang="ru-RU" sz="800">
                <a:solidFill>
                  <a:schemeClr val="dk1"/>
                </a:solidFill>
              </a:rPr>
              <a:t>Molecular Cancer</a:t>
            </a:r>
            <a:r>
              <a:rPr lang="ru-RU" sz="800">
                <a:solidFill>
                  <a:schemeClr val="dk1"/>
                </a:solidFill>
              </a:rPr>
              <a:t>, vol. 20, no. 1, Article 40, 25 Feb. 2021.</a:t>
            </a:r>
            <a:r>
              <a:rPr lang="ru-RU" sz="800">
                <a:solidFill>
                  <a:schemeClr val="dk1"/>
                </a:solidFill>
                <a:uFill>
                  <a:noFill/>
                </a:uFill>
                <a:hlinkClick r:id="rId8">
                  <a:extLst>
                    <a:ext uri="{A12FA001-AC4F-418D-AE19-62706E023703}">
                      <ahyp:hlinkClr val="tx"/>
                    </a:ext>
                  </a:extLst>
                </a:hlinkClick>
              </a:rPr>
              <a:t> </a:t>
            </a:r>
            <a:r>
              <a:rPr lang="ru-RU" sz="800" u="sng">
                <a:solidFill>
                  <a:schemeClr val="dk1"/>
                </a:solidFill>
                <a:hlinkClick r:id="rId9">
                  <a:extLst>
                    <a:ext uri="{A12FA001-AC4F-418D-AE19-62706E023703}">
                      <ahyp:hlinkClr val="tx"/>
                    </a:ext>
                  </a:extLst>
                </a:hlinkClick>
              </a:rPr>
              <a:t>https://doi.org/10.1186/s12943-021-01328-4</a:t>
            </a:r>
            <a:r>
              <a:rPr lang="ru-RU" sz="800">
                <a:solidFill>
                  <a:schemeClr val="dk1"/>
                </a:solidFill>
              </a:rPr>
              <a:t>. PMID: 33632214; PMCID: PMC7905668.</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startAt="10"/>
            </a:pPr>
            <a:r>
              <a:rPr lang="ru-RU" sz="800">
                <a:solidFill>
                  <a:schemeClr val="dk1"/>
                </a:solidFill>
              </a:rPr>
              <a:t>Nguyen, Eric; Poli, Michael; Faizi, Marjan; Thomas, Armin; Birch-Sykes, Callum; Wornow, Michael; Patel, Aman; Rabideau, Clayton; Massaroli, Stefano; Ermon, Stefano; Bengio, Yoshua; Baccus, Stephen A.; Ré, Christopher. “HyenaDNA: Long-Range Genomic Sequence Modeling at Single Nucleotide Resolution.” </a:t>
            </a:r>
            <a:r>
              <a:rPr i="1" lang="ru-RU" sz="800">
                <a:solidFill>
                  <a:schemeClr val="dk1"/>
                </a:solidFill>
              </a:rPr>
              <a:t>arXiv preprint arXiv:2306.15794 [cs.LG]</a:t>
            </a:r>
            <a:r>
              <a:rPr lang="ru-RU" sz="800">
                <a:solidFill>
                  <a:schemeClr val="dk1"/>
                </a:solidFill>
              </a:rPr>
              <a:t>, 2023.</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startAt="10"/>
            </a:pPr>
            <a:r>
              <a:rPr lang="ru-RU" sz="800">
                <a:solidFill>
                  <a:schemeClr val="dk1"/>
                </a:solidFill>
              </a:rPr>
              <a:t>Poli, Michael; Massaroli, Stefano; Nguyen, Eric; Fu, Daniel Y.; Dao, Tri; Baccus, Stephen; Bengio, Yoshua; Ermon, Stefano; Ré, Christopher. “Hyena Hierarchy: Towards Larger Convolutional Language Models.” In: Krause, Andreas; Brunskill, Emma; Cho, Kyunghyun; Engelhardt, Barbara; Sabato, Sivan; Scarlett, Jonathan, eds. </a:t>
            </a:r>
            <a:r>
              <a:rPr i="1" lang="ru-RU" sz="800">
                <a:solidFill>
                  <a:schemeClr val="dk1"/>
                </a:solidFill>
              </a:rPr>
              <a:t>Proceedings of the 40th International Conference on Machine Learning</a:t>
            </a:r>
            <a:r>
              <a:rPr lang="ru-RU" sz="800">
                <a:solidFill>
                  <a:schemeClr val="dk1"/>
                </a:solidFill>
              </a:rPr>
              <a:t>. Vol. 202, Proceedings of Machine Learning Research, PMLR, 2023, pp. 28043–28078.</a:t>
            </a:r>
            <a:r>
              <a:rPr lang="ru-RU" sz="800">
                <a:solidFill>
                  <a:schemeClr val="dk1"/>
                </a:solidFill>
                <a:uFill>
                  <a:noFill/>
                </a:uFill>
                <a:hlinkClick r:id="rId10">
                  <a:extLst>
                    <a:ext uri="{A12FA001-AC4F-418D-AE19-62706E023703}">
                      <ahyp:hlinkClr val="tx"/>
                    </a:ext>
                  </a:extLst>
                </a:hlinkClick>
              </a:rPr>
              <a:t> </a:t>
            </a:r>
            <a:r>
              <a:rPr lang="ru-RU" sz="800" u="sng">
                <a:solidFill>
                  <a:schemeClr val="dk1"/>
                </a:solidFill>
                <a:hlinkClick r:id="rId11">
                  <a:extLst>
                    <a:ext uri="{A12FA001-AC4F-418D-AE19-62706E023703}">
                      <ahyp:hlinkClr val="tx"/>
                    </a:ext>
                  </a:extLst>
                </a:hlinkClick>
              </a:rPr>
              <a:t>https://proceedings.mlr.press/v202/poli23a.html</a:t>
            </a:r>
            <a:r>
              <a:rPr lang="ru-RU" sz="800">
                <a:solidFill>
                  <a:schemeClr val="dk1"/>
                </a:solidFill>
              </a:rPr>
              <a:t>.</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startAt="10"/>
            </a:pPr>
            <a:r>
              <a:rPr lang="ru-RU" sz="800">
                <a:solidFill>
                  <a:schemeClr val="dk1"/>
                </a:solidFill>
              </a:rPr>
              <a:t>Schiff, Yair; Kao, Chia-Hsiang; Gokaslan, Aaron; Dao, Tri; Gu, Albert; Kuleshov, Volodymyr. “Caduceus: Bi-Directional Equivariant Long-Range DNA Sequence Modeling.” </a:t>
            </a:r>
            <a:r>
              <a:rPr i="1" lang="ru-RU" sz="800">
                <a:solidFill>
                  <a:schemeClr val="dk1"/>
                </a:solidFill>
              </a:rPr>
              <a:t>arXiv preprint arXiv:2403.03234v2 [q-bio.GN]</a:t>
            </a:r>
            <a:r>
              <a:rPr lang="ru-RU" sz="800">
                <a:solidFill>
                  <a:schemeClr val="dk1"/>
                </a:solidFill>
              </a:rPr>
              <a:t>, 2024.</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startAt="10"/>
            </a:pPr>
            <a:r>
              <a:rPr lang="ru-RU" sz="800">
                <a:solidFill>
                  <a:schemeClr val="dk1"/>
                </a:solidFill>
              </a:rPr>
              <a:t>Smilkov, Daniel; Thorat, Nikhil; Kim, Been; Viégas, Fernanda; Wattenberg, Martin. “SmoothGrad: Removing Noise by Adding Noise.” </a:t>
            </a:r>
            <a:r>
              <a:rPr i="1" lang="ru-RU" sz="800">
                <a:solidFill>
                  <a:schemeClr val="dk1"/>
                </a:solidFill>
              </a:rPr>
              <a:t>arXiv preprint arXiv:1706.03825</a:t>
            </a:r>
            <a:r>
              <a:rPr lang="ru-RU" sz="800">
                <a:solidFill>
                  <a:schemeClr val="dk1"/>
                </a:solidFill>
              </a:rPr>
              <a:t>, 2017.</a:t>
            </a:r>
            <a:r>
              <a:rPr lang="ru-RU" sz="800">
                <a:solidFill>
                  <a:schemeClr val="dk1"/>
                </a:solidFill>
                <a:uFill>
                  <a:noFill/>
                </a:uFill>
                <a:hlinkClick r:id="rId12">
                  <a:extLst>
                    <a:ext uri="{A12FA001-AC4F-418D-AE19-62706E023703}">
                      <ahyp:hlinkClr val="tx"/>
                    </a:ext>
                  </a:extLst>
                </a:hlinkClick>
              </a:rPr>
              <a:t> </a:t>
            </a:r>
            <a:r>
              <a:rPr lang="ru-RU" sz="800" u="sng">
                <a:solidFill>
                  <a:schemeClr val="dk1"/>
                </a:solidFill>
                <a:hlinkClick r:id="rId13">
                  <a:extLst>
                    <a:ext uri="{A12FA001-AC4F-418D-AE19-62706E023703}">
                      <ahyp:hlinkClr val="tx"/>
                    </a:ext>
                  </a:extLst>
                </a:hlinkClick>
              </a:rPr>
              <a:t>https://doi.org/10.48550/arXiv.1706.03825</a:t>
            </a:r>
            <a:r>
              <a:rPr lang="ru-RU" sz="800">
                <a:solidFill>
                  <a:schemeClr val="dk1"/>
                </a:solidFill>
              </a:rPr>
              <a:t>.</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startAt="10"/>
            </a:pPr>
            <a:r>
              <a:rPr lang="ru-RU" sz="800">
                <a:solidFill>
                  <a:schemeClr val="dk1"/>
                </a:solidFill>
              </a:rPr>
              <a:t>Sundararajan, Mukund; Taly, Ankur; Yan, Qiqi. “Axiomatic Attribution for Deep Networks.” In: </a:t>
            </a:r>
            <a:r>
              <a:rPr i="1" lang="ru-RU" sz="800">
                <a:solidFill>
                  <a:schemeClr val="dk1"/>
                </a:solidFill>
              </a:rPr>
              <a:t>Proceedings of the International Conference on Machine Learning</a:t>
            </a:r>
            <a:r>
              <a:rPr lang="ru-RU" sz="800">
                <a:solidFill>
                  <a:schemeClr val="dk1"/>
                </a:solidFill>
              </a:rPr>
              <a:t>, PMLR, 2017, pp. 3319–3328.</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startAt="10"/>
            </a:pPr>
            <a:r>
              <a:rPr lang="ru-RU" sz="800">
                <a:solidFill>
                  <a:schemeClr val="dk1"/>
                </a:solidFill>
              </a:rPr>
              <a:t>Umerenkov, Dmitry; Herbert, Alan; Konovalov, Dmitrii; Danilova, Anna; Beknazarov, Nazar; Kokh, Vladimir; Fedorov, Aleksandr; Poptsova, Maria. “Z-Flipon Variants Reveal the Many Roles of Z-DNA and Z-RNA in Health and Disease.” </a:t>
            </a:r>
            <a:r>
              <a:rPr i="1" lang="ru-RU" sz="800">
                <a:solidFill>
                  <a:schemeClr val="dk1"/>
                </a:solidFill>
              </a:rPr>
              <a:t>bioRxiv</a:t>
            </a:r>
            <a:r>
              <a:rPr lang="ru-RU" sz="800">
                <a:solidFill>
                  <a:schemeClr val="dk1"/>
                </a:solidFill>
              </a:rPr>
              <a:t>, 2023.</a:t>
            </a:r>
            <a:r>
              <a:rPr lang="ru-RU" sz="800">
                <a:solidFill>
                  <a:schemeClr val="dk1"/>
                </a:solidFill>
                <a:uFill>
                  <a:noFill/>
                </a:uFill>
                <a:hlinkClick r:id="rId14">
                  <a:extLst>
                    <a:ext uri="{A12FA001-AC4F-418D-AE19-62706E023703}">
                      <ahyp:hlinkClr val="tx"/>
                    </a:ext>
                  </a:extLst>
                </a:hlinkClick>
              </a:rPr>
              <a:t> </a:t>
            </a:r>
            <a:r>
              <a:rPr lang="ru-RU" sz="800" u="sng">
                <a:solidFill>
                  <a:schemeClr val="dk1"/>
                </a:solidFill>
                <a:hlinkClick r:id="rId15">
                  <a:extLst>
                    <a:ext uri="{A12FA001-AC4F-418D-AE19-62706E023703}">
                      <ahyp:hlinkClr val="tx"/>
                    </a:ext>
                  </a:extLst>
                </a:hlinkClick>
              </a:rPr>
              <a:t>https://doi.org/10.1101/2023.01.12.523822</a:t>
            </a:r>
            <a:r>
              <a:rPr lang="ru-RU" sz="800">
                <a:solidFill>
                  <a:schemeClr val="dk1"/>
                </a:solidFill>
              </a:rPr>
              <a:t>.</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startAt="10"/>
            </a:pPr>
            <a:r>
              <a:rPr lang="ru-RU" sz="800">
                <a:solidFill>
                  <a:schemeClr val="dk1"/>
                </a:solidFill>
              </a:rPr>
              <a:t>Varshney, Jonathan; Spiegel, David; Zyner, Kristopher; Tannahill, David; Balasubramanian, Shankar. “The Regulation and Functions of DNA and RNA G-Quadruplexes.” </a:t>
            </a:r>
            <a:r>
              <a:rPr i="1" lang="ru-RU" sz="800">
                <a:solidFill>
                  <a:schemeClr val="dk1"/>
                </a:solidFill>
              </a:rPr>
              <a:t>Nature Reviews Molecular Cell Biology</a:t>
            </a:r>
            <a:r>
              <a:rPr lang="ru-RU" sz="800">
                <a:solidFill>
                  <a:schemeClr val="dk1"/>
                </a:solidFill>
              </a:rPr>
              <a:t>, vol. 21, pp. 459–474, 2020.</a:t>
            </a:r>
            <a:r>
              <a:rPr lang="ru-RU" sz="800">
                <a:solidFill>
                  <a:schemeClr val="dk1"/>
                </a:solidFill>
                <a:uFill>
                  <a:noFill/>
                </a:uFill>
                <a:hlinkClick r:id="rId16">
                  <a:extLst>
                    <a:ext uri="{A12FA001-AC4F-418D-AE19-62706E023703}">
                      <ahyp:hlinkClr val="tx"/>
                    </a:ext>
                  </a:extLst>
                </a:hlinkClick>
              </a:rPr>
              <a:t> </a:t>
            </a:r>
            <a:r>
              <a:rPr lang="ru-RU" sz="800" u="sng">
                <a:solidFill>
                  <a:schemeClr val="dk1"/>
                </a:solidFill>
                <a:hlinkClick r:id="rId17">
                  <a:extLst>
                    <a:ext uri="{A12FA001-AC4F-418D-AE19-62706E023703}">
                      <ahyp:hlinkClr val="tx"/>
                    </a:ext>
                  </a:extLst>
                </a:hlinkClick>
              </a:rPr>
              <a:t>https://doi.org/10.1038/s41580-020-0236-x</a:t>
            </a:r>
            <a:r>
              <a:rPr lang="ru-RU" sz="800">
                <a:solidFill>
                  <a:schemeClr val="dk1"/>
                </a:solidFill>
              </a:rPr>
              <a:t>.</a:t>
            </a:r>
            <a:endParaRPr sz="800">
              <a:solidFill>
                <a:schemeClr val="dk1"/>
              </a:solidFill>
            </a:endParaRPr>
          </a:p>
          <a:p>
            <a:pPr indent="-279400" lvl="0" marL="457200" rtl="0" algn="l">
              <a:lnSpc>
                <a:spcPct val="115000"/>
              </a:lnSpc>
              <a:spcBef>
                <a:spcPts val="0"/>
              </a:spcBef>
              <a:spcAft>
                <a:spcPts val="0"/>
              </a:spcAft>
              <a:buClr>
                <a:schemeClr val="dk1"/>
              </a:buClr>
              <a:buSzPts val="800"/>
              <a:buAutoNum type="arabicPeriod" startAt="10"/>
            </a:pPr>
            <a:r>
              <a:rPr lang="ru-RU" sz="800">
                <a:solidFill>
                  <a:schemeClr val="dk1"/>
                </a:solidFill>
              </a:rPr>
              <a:t>Vasudevaraju, P.; Bharathi; Garruto, R. M.; Sambamurti, K.; Rao, K. S. J. “Role of DNA Dynamics in Alzheimer’s Disease.” </a:t>
            </a:r>
            <a:r>
              <a:rPr i="1" lang="ru-RU" sz="800">
                <a:solidFill>
                  <a:schemeClr val="dk1"/>
                </a:solidFill>
              </a:rPr>
              <a:t>Brain Research Reviews</a:t>
            </a:r>
            <a:r>
              <a:rPr lang="ru-RU" sz="800">
                <a:solidFill>
                  <a:schemeClr val="dk1"/>
                </a:solidFill>
              </a:rPr>
              <a:t>, vol. 58, no. 1, pp. 136–148, 2008.</a:t>
            </a:r>
            <a:r>
              <a:rPr lang="ru-RU" sz="800">
                <a:solidFill>
                  <a:schemeClr val="dk1"/>
                </a:solidFill>
                <a:uFill>
                  <a:noFill/>
                </a:uFill>
                <a:hlinkClick r:id="rId18">
                  <a:extLst>
                    <a:ext uri="{A12FA001-AC4F-418D-AE19-62706E023703}">
                      <ahyp:hlinkClr val="tx"/>
                    </a:ext>
                  </a:extLst>
                </a:hlinkClick>
              </a:rPr>
              <a:t> </a:t>
            </a:r>
            <a:r>
              <a:rPr lang="ru-RU" sz="800" u="sng">
                <a:solidFill>
                  <a:schemeClr val="dk1"/>
                </a:solidFill>
                <a:hlinkClick r:id="rId19">
                  <a:extLst>
                    <a:ext uri="{A12FA001-AC4F-418D-AE19-62706E023703}">
                      <ahyp:hlinkClr val="tx"/>
                    </a:ext>
                  </a:extLst>
                </a:hlinkClick>
              </a:rPr>
              <a:t>https://doi.org/10.1016/j.brainresrev.2008.01.001</a:t>
            </a:r>
            <a:r>
              <a:rPr lang="ru-RU" sz="800">
                <a:solidFill>
                  <a:schemeClr val="dk1"/>
                </a:solidFill>
              </a:rPr>
              <a:t>.</a:t>
            </a:r>
            <a:br>
              <a:rPr lang="ru-RU" sz="800">
                <a:solidFill>
                  <a:schemeClr val="dk1"/>
                </a:solidFill>
              </a:rPr>
            </a:br>
            <a:endParaRPr sz="800">
              <a:solidFill>
                <a:schemeClr val="dk1"/>
              </a:solidFill>
            </a:endParaRPr>
          </a:p>
          <a:p>
            <a:pPr indent="0" lvl="0" marL="0" rtl="0" algn="l">
              <a:spcBef>
                <a:spcPts val="1200"/>
              </a:spcBef>
              <a:spcAft>
                <a:spcPts val="0"/>
              </a:spcAft>
              <a:buNone/>
            </a:pPr>
            <a:r>
              <a:t/>
            </a:r>
            <a:endParaRPr sz="8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0"/>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2400"/>
              <a:buFont typeface="Arial"/>
              <a:buNone/>
            </a:pPr>
            <a:r>
              <a:rPr lang="ru-RU"/>
              <a:t>References</a:t>
            </a:r>
            <a:endParaRPr/>
          </a:p>
        </p:txBody>
      </p:sp>
      <p:sp>
        <p:nvSpPr>
          <p:cNvPr id="620" name="Google Shape;620;p50"/>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621" name="Google Shape;621;p50"/>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E2D69"/>
              </a:buClr>
              <a:buSzPts val="1000"/>
              <a:buNone/>
            </a:pPr>
            <a:r>
              <a:rPr lang="ru-RU" sz="1400"/>
              <a:t>References</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622" name="Google Shape;622;p50"/>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Papers</a:t>
            </a:r>
            <a:endParaRPr sz="1400"/>
          </a:p>
        </p:txBody>
      </p:sp>
      <p:pic>
        <p:nvPicPr>
          <p:cNvPr id="623" name="Google Shape;623;p50"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sp>
        <p:nvSpPr>
          <p:cNvPr id="624" name="Google Shape;624;p50"/>
          <p:cNvSpPr txBox="1"/>
          <p:nvPr/>
        </p:nvSpPr>
        <p:spPr>
          <a:xfrm>
            <a:off x="419300" y="1790900"/>
            <a:ext cx="5315400" cy="45639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1200"/>
              </a:spcBef>
              <a:spcAft>
                <a:spcPts val="0"/>
              </a:spcAft>
              <a:buClr>
                <a:schemeClr val="dk1"/>
              </a:buClr>
              <a:buSzPts val="1000"/>
              <a:buAutoNum type="arabicPeriod" startAt="20"/>
            </a:pPr>
            <a:r>
              <a:rPr lang="ru-RU" sz="1000">
                <a:solidFill>
                  <a:schemeClr val="dk1"/>
                </a:solidFill>
              </a:rPr>
              <a:t>Vaswani, Ashish; Shazeer, Noam; Parmar, Niki; Uszkoreit, Jakob; Jones, Llion; Gomez, Aidan N.; Kaiser, Łukasz; Polosukhin, Illia. “Attention Is All You Need.” In </a:t>
            </a:r>
            <a:r>
              <a:rPr i="1" lang="ru-RU" sz="1000">
                <a:solidFill>
                  <a:schemeClr val="dk1"/>
                </a:solidFill>
              </a:rPr>
              <a:t>Advances in Neural Information Processing Systems</a:t>
            </a:r>
            <a:r>
              <a:rPr lang="ru-RU" sz="1000">
                <a:solidFill>
                  <a:schemeClr val="dk1"/>
                </a:solidFill>
              </a:rPr>
              <a:t>, vol. 30, 2017, pp. 5998–6008.</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startAt="20"/>
            </a:pPr>
            <a:r>
              <a:rPr lang="ru-RU" sz="1000">
                <a:solidFill>
                  <a:schemeClr val="dk1"/>
                </a:solidFill>
              </a:rPr>
              <a:t>Voytetskiy, Artem; Herbert, Alan; Poptsova, Maria. “Graph Neural Networks for Z-DNA Prediction in Genomes.” </a:t>
            </a:r>
            <a:r>
              <a:rPr i="1" lang="ru-RU" sz="1000">
                <a:solidFill>
                  <a:schemeClr val="dk1"/>
                </a:solidFill>
              </a:rPr>
              <a:t>IEEE</a:t>
            </a:r>
            <a:r>
              <a:rPr lang="ru-RU" sz="1000">
                <a:solidFill>
                  <a:schemeClr val="dk1"/>
                </a:solidFill>
              </a:rPr>
              <a:t>, 2022. DOI: 10.1101/2022.08.23.504929.</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startAt="20"/>
            </a:pPr>
            <a:r>
              <a:rPr lang="ru-RU" sz="1000">
                <a:solidFill>
                  <a:schemeClr val="dk1"/>
                </a:solidFill>
              </a:rPr>
              <a:t>Wang, A. J.; Quigley, G.; Kolpak, F.; et al. “Molecular Structure of a Left-Handed Double Helical DNA Fragment at Atomic Resolution.” </a:t>
            </a:r>
            <a:r>
              <a:rPr i="1" lang="ru-RU" sz="1000">
                <a:solidFill>
                  <a:schemeClr val="dk1"/>
                </a:solidFill>
              </a:rPr>
              <a:t>Nature</a:t>
            </a:r>
            <a:r>
              <a:rPr lang="ru-RU" sz="1000">
                <a:solidFill>
                  <a:schemeClr val="dk1"/>
                </a:solidFill>
              </a:rPr>
              <a:t>, vol. 282, 1979, pp. 680–686.</a:t>
            </a:r>
            <a:r>
              <a:rPr lang="ru-RU" sz="1000">
                <a:solidFill>
                  <a:schemeClr val="dk1"/>
                </a:solidFill>
                <a:uFill>
                  <a:noFill/>
                </a:uFill>
                <a:hlinkClick r:id="rId4">
                  <a:extLst>
                    <a:ext uri="{A12FA001-AC4F-418D-AE19-62706E023703}">
                      <ahyp:hlinkClr val="tx"/>
                    </a:ext>
                  </a:extLst>
                </a:hlinkClick>
              </a:rPr>
              <a:t> </a:t>
            </a:r>
            <a:r>
              <a:rPr lang="ru-RU" sz="1000" u="sng">
                <a:solidFill>
                  <a:schemeClr val="dk1"/>
                </a:solidFill>
                <a:hlinkClick r:id="rId5">
                  <a:extLst>
                    <a:ext uri="{A12FA001-AC4F-418D-AE19-62706E023703}">
                      <ahyp:hlinkClr val="tx"/>
                    </a:ext>
                  </a:extLst>
                </a:hlinkClick>
              </a:rPr>
              <a:t>https://doi.org/10.1038/282680a0</a:t>
            </a:r>
            <a:endParaRPr sz="1000" u="sng">
              <a:solidFill>
                <a:schemeClr val="dk1"/>
              </a:solidFill>
            </a:endParaRPr>
          </a:p>
          <a:p>
            <a:pPr indent="-292100" lvl="0" marL="457200" rtl="0" algn="l">
              <a:lnSpc>
                <a:spcPct val="115000"/>
              </a:lnSpc>
              <a:spcBef>
                <a:spcPts val="0"/>
              </a:spcBef>
              <a:spcAft>
                <a:spcPts val="0"/>
              </a:spcAft>
              <a:buClr>
                <a:schemeClr val="dk1"/>
              </a:buClr>
              <a:buSzPts val="1000"/>
              <a:buAutoNum type="arabicPeriod" startAt="20"/>
            </a:pPr>
            <a:r>
              <a:rPr lang="ru-RU" sz="1000">
                <a:solidFill>
                  <a:schemeClr val="dk1"/>
                </a:solidFill>
              </a:rPr>
              <a:t>Xu, Yan; Komiyama, Makoto. “G-Quadruplexes in Human Telomere: Structures, Properties, and Applications.” </a:t>
            </a:r>
            <a:r>
              <a:rPr i="1" lang="ru-RU" sz="1000">
                <a:solidFill>
                  <a:schemeClr val="dk1"/>
                </a:solidFill>
              </a:rPr>
              <a:t>Molecules</a:t>
            </a:r>
            <a:r>
              <a:rPr lang="ru-RU" sz="1000">
                <a:solidFill>
                  <a:schemeClr val="dk1"/>
                </a:solidFill>
              </a:rPr>
              <a:t>, vol. 29, no. 1, 2024. ISSN 1420-3049. doi: 10.3390/molecules29010174. URL:</a:t>
            </a:r>
            <a:r>
              <a:rPr lang="ru-RU" sz="1000">
                <a:solidFill>
                  <a:schemeClr val="dk1"/>
                </a:solidFill>
                <a:uFill>
                  <a:noFill/>
                </a:uFill>
                <a:hlinkClick r:id="rId6">
                  <a:extLst>
                    <a:ext uri="{A12FA001-AC4F-418D-AE19-62706E023703}">
                      <ahyp:hlinkClr val="tx"/>
                    </a:ext>
                  </a:extLst>
                </a:hlinkClick>
              </a:rPr>
              <a:t> </a:t>
            </a:r>
            <a:r>
              <a:rPr lang="ru-RU" sz="1000" u="sng">
                <a:solidFill>
                  <a:schemeClr val="dk1"/>
                </a:solidFill>
                <a:hlinkClick r:id="rId7">
                  <a:extLst>
                    <a:ext uri="{A12FA001-AC4F-418D-AE19-62706E023703}">
                      <ahyp:hlinkClr val="tx"/>
                    </a:ext>
                  </a:extLst>
                </a:hlinkClick>
              </a:rPr>
              <a:t>https://www.mdpi.com/1420-3049/29/1/174</a:t>
            </a:r>
            <a:endParaRPr sz="1000" u="sng">
              <a:solidFill>
                <a:schemeClr val="dk1"/>
              </a:solidFill>
            </a:endParaRPr>
          </a:p>
          <a:p>
            <a:pPr indent="-292100" lvl="0" marL="457200" rtl="0" algn="l">
              <a:lnSpc>
                <a:spcPct val="115000"/>
              </a:lnSpc>
              <a:spcBef>
                <a:spcPts val="0"/>
              </a:spcBef>
              <a:spcAft>
                <a:spcPts val="0"/>
              </a:spcAft>
              <a:buClr>
                <a:schemeClr val="dk1"/>
              </a:buClr>
              <a:buSzPts val="1000"/>
              <a:buAutoNum type="arabicPeriod" startAt="20"/>
            </a:pPr>
            <a:r>
              <a:rPr lang="ru-RU" sz="1000">
                <a:solidFill>
                  <a:schemeClr val="dk1"/>
                </a:solidFill>
              </a:rPr>
              <a:t>Zeng, Rong; Li, Zhi; Li, Jia; Zhang, Qing. “DNA Promoter Task-Oriented Dictionary Mining and Prediction Model Based on Natural Language Technology.” </a:t>
            </a:r>
            <a:r>
              <a:rPr i="1" lang="ru-RU" sz="1000">
                <a:solidFill>
                  <a:schemeClr val="dk1"/>
                </a:solidFill>
              </a:rPr>
              <a:t>Scientific Reports</a:t>
            </a:r>
            <a:r>
              <a:rPr lang="ru-RU" sz="1000">
                <a:solidFill>
                  <a:schemeClr val="dk1"/>
                </a:solidFill>
              </a:rPr>
              <a:t>, vol. 15, no. 1, Jan. 2025, p. 153. doi: 10.1038/s41598-024-84105-9</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startAt="20"/>
            </a:pPr>
            <a:r>
              <a:rPr lang="ru-RU" sz="1000">
                <a:solidFill>
                  <a:schemeClr val="dk1"/>
                </a:solidFill>
              </a:rPr>
              <a:t>Zhang, Ting; Yin, Chaoran; Fedorov, Aleksandr; Qiao, Liangjun; Bao, Hongliang; Beknazarov, Nazar; Wang, Shiyu; Gautam, Avishekh; Williams, Riley M.; Crawford, Jeremy Chase; et al. “Z-DNA Secondary Structure Conforms to a Unique Conformation In Vivo and Affects Transcription and Chromatin Structure.” </a:t>
            </a:r>
            <a:r>
              <a:rPr i="1" lang="ru-RU" sz="1000">
                <a:solidFill>
                  <a:schemeClr val="dk1"/>
                </a:solidFill>
              </a:rPr>
              <a:t>Nature</a:t>
            </a:r>
            <a:r>
              <a:rPr lang="ru-RU" sz="1000">
                <a:solidFill>
                  <a:schemeClr val="dk1"/>
                </a:solidFill>
              </a:rPr>
              <a:t>, vol. 606, no. 7914, 2022, pp. 594–602. doi: 10.1038/s41586-022-04753-7</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startAt="20"/>
            </a:pPr>
            <a:r>
              <a:rPr lang="ru-RU" sz="1000">
                <a:solidFill>
                  <a:schemeClr val="dk1"/>
                </a:solidFill>
              </a:rPr>
              <a:t>Zhou, Zhihan; Ji, Yanrong; Li, Weijian; Dutta, Pratik; Davuluri, Ramana; Liu, Han. “DNABERT-2: Efficient Foundation Model and Benchmark for Multi-Species Genome.” </a:t>
            </a:r>
            <a:r>
              <a:rPr i="1" lang="ru-RU" sz="1000">
                <a:solidFill>
                  <a:schemeClr val="dk1"/>
                </a:solidFill>
              </a:rPr>
              <a:t>arXiv preprint arXiv:2306.15006 [q-bio.GN]</a:t>
            </a:r>
            <a:r>
              <a:rPr lang="ru-RU" sz="1000">
                <a:solidFill>
                  <a:schemeClr val="dk1"/>
                </a:solidFill>
              </a:rPr>
              <a:t>, 2023.</a:t>
            </a:r>
            <a:endParaRPr sz="1000">
              <a:solidFill>
                <a:schemeClr val="dk1"/>
              </a:solidFill>
            </a:endParaRPr>
          </a:p>
          <a:p>
            <a:pPr indent="0" lvl="0" marL="0" rtl="0" algn="l">
              <a:spcBef>
                <a:spcPts val="1200"/>
              </a:spcBef>
              <a:spcAft>
                <a:spcPts val="0"/>
              </a:spcAft>
              <a:buNone/>
            </a:pPr>
            <a:r>
              <a:t/>
            </a:r>
            <a:endParaRPr sz="1000">
              <a:solidFill>
                <a:schemeClr val="dk1"/>
              </a:solidFill>
            </a:endParaRPr>
          </a:p>
        </p:txBody>
      </p:sp>
      <p:sp>
        <p:nvSpPr>
          <p:cNvPr id="625" name="Google Shape;625;p50"/>
          <p:cNvSpPr txBox="1"/>
          <p:nvPr/>
        </p:nvSpPr>
        <p:spPr>
          <a:xfrm>
            <a:off x="6704575" y="2808650"/>
            <a:ext cx="29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a:solidFill>
                <a:schemeClr val="dk1"/>
              </a:solidFill>
            </a:endParaRPr>
          </a:p>
        </p:txBody>
      </p:sp>
      <p:sp>
        <p:nvSpPr>
          <p:cNvPr id="626" name="Google Shape;626;p50"/>
          <p:cNvSpPr txBox="1"/>
          <p:nvPr/>
        </p:nvSpPr>
        <p:spPr>
          <a:xfrm>
            <a:off x="5675700" y="1790900"/>
            <a:ext cx="550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7"/>
          <p:cNvSpPr txBox="1"/>
          <p:nvPr>
            <p:ph type="title"/>
          </p:nvPr>
        </p:nvSpPr>
        <p:spPr>
          <a:xfrm>
            <a:off x="585898" y="1447790"/>
            <a:ext cx="52455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Formal objective</a:t>
            </a:r>
            <a:endParaRPr/>
          </a:p>
          <a:p>
            <a:pPr indent="0" lvl="0" marL="0" rtl="0" algn="l">
              <a:lnSpc>
                <a:spcPct val="115000"/>
              </a:lnSpc>
              <a:spcBef>
                <a:spcPts val="1200"/>
              </a:spcBef>
              <a:spcAft>
                <a:spcPts val="0"/>
              </a:spcAft>
              <a:buNone/>
            </a:pPr>
            <a:r>
              <a:t/>
            </a:r>
            <a:endParaRPr/>
          </a:p>
          <a:p>
            <a:pPr indent="0" lvl="0" marL="0" rtl="0" algn="l">
              <a:lnSpc>
                <a:spcPct val="100000"/>
              </a:lnSpc>
              <a:spcBef>
                <a:spcPts val="1200"/>
              </a:spcBef>
              <a:spcAft>
                <a:spcPts val="0"/>
              </a:spcAft>
              <a:buClr>
                <a:schemeClr val="dk1"/>
              </a:buClr>
              <a:buSzPct val="100000"/>
              <a:buFont typeface="Arial"/>
              <a:buNone/>
            </a:pPr>
            <a:br>
              <a:rPr lang="ru-RU"/>
            </a:br>
            <a:endParaRPr/>
          </a:p>
        </p:txBody>
      </p:sp>
      <p:sp>
        <p:nvSpPr>
          <p:cNvPr id="213" name="Google Shape;213;p17"/>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214" name="Google Shape;214;p17"/>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Introduction</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215" name="Google Shape;215;p17"/>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Goals</a:t>
            </a:r>
            <a:endParaRPr sz="1400"/>
          </a:p>
        </p:txBody>
      </p:sp>
      <p:sp>
        <p:nvSpPr>
          <p:cNvPr id="216" name="Google Shape;216;p17"/>
          <p:cNvSpPr txBox="1"/>
          <p:nvPr>
            <p:ph idx="1" type="body"/>
          </p:nvPr>
        </p:nvSpPr>
        <p:spPr>
          <a:xfrm>
            <a:off x="585900" y="2110750"/>
            <a:ext cx="5245500" cy="4369200"/>
          </a:xfrm>
          <a:prstGeom prst="rect">
            <a:avLst/>
          </a:prstGeom>
          <a:noFill/>
          <a:ln>
            <a:noFill/>
          </a:ln>
        </p:spPr>
        <p:txBody>
          <a:bodyPr anchorCtr="0" anchor="t" bIns="45700" lIns="0" spcFirstLastPara="1" rIns="0" wrap="square" tIns="0">
            <a:normAutofit/>
          </a:bodyPr>
          <a:lstStyle/>
          <a:p>
            <a:pPr indent="0" lvl="0" marL="0" rtl="0" algn="l">
              <a:spcBef>
                <a:spcPts val="1000"/>
              </a:spcBef>
              <a:spcAft>
                <a:spcPts val="0"/>
              </a:spcAft>
              <a:buNone/>
            </a:pPr>
            <a:r>
              <a:rPr lang="ru-RU"/>
              <a:t>Development </a:t>
            </a:r>
            <a:r>
              <a:rPr lang="ru-RU"/>
              <a:t>of a large language model for predicting double helix structures and interpretation of its performance</a:t>
            </a:r>
            <a:endParaRPr/>
          </a:p>
        </p:txBody>
      </p:sp>
      <p:sp>
        <p:nvSpPr>
          <p:cNvPr id="217" name="Google Shape;217;p17"/>
          <p:cNvSpPr txBox="1"/>
          <p:nvPr/>
        </p:nvSpPr>
        <p:spPr>
          <a:xfrm>
            <a:off x="6259900" y="1250175"/>
            <a:ext cx="5469900" cy="295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ru-RU" sz="2150">
                <a:solidFill>
                  <a:schemeClr val="dk1"/>
                </a:solidFill>
              </a:rPr>
              <a:t>Tasks for the implementation of the research</a:t>
            </a:r>
            <a:endParaRPr sz="2150">
              <a:solidFill>
                <a:schemeClr val="dk1"/>
              </a:solidFill>
            </a:endParaRPr>
          </a:p>
          <a:p>
            <a:pPr indent="0" lvl="0" marL="0" rtl="0" algn="l">
              <a:lnSpc>
                <a:spcPct val="115000"/>
              </a:lnSpc>
              <a:spcBef>
                <a:spcPts val="1200"/>
              </a:spcBef>
              <a:spcAft>
                <a:spcPts val="0"/>
              </a:spcAft>
              <a:buNone/>
            </a:pPr>
            <a:r>
              <a:t/>
            </a:r>
            <a:endParaRPr sz="2150">
              <a:solidFill>
                <a:schemeClr val="dk1"/>
              </a:solidFill>
            </a:endParaRPr>
          </a:p>
          <a:p>
            <a:pPr indent="0" lvl="0" marL="0" rtl="0" algn="l">
              <a:lnSpc>
                <a:spcPct val="115000"/>
              </a:lnSpc>
              <a:spcBef>
                <a:spcPts val="1200"/>
              </a:spcBef>
              <a:spcAft>
                <a:spcPts val="0"/>
              </a:spcAft>
              <a:buNone/>
            </a:pPr>
            <a:r>
              <a:t/>
            </a:r>
            <a:endParaRPr sz="2400">
              <a:solidFill>
                <a:schemeClr val="dk1"/>
              </a:solidFill>
            </a:endParaRPr>
          </a:p>
          <a:p>
            <a:pPr indent="0" lvl="0" marL="0" rtl="0" algn="l">
              <a:spcBef>
                <a:spcPts val="1200"/>
              </a:spcBef>
              <a:spcAft>
                <a:spcPts val="0"/>
              </a:spcAft>
              <a:buNone/>
            </a:pPr>
            <a:br>
              <a:rPr lang="ru-RU" sz="2400">
                <a:solidFill>
                  <a:schemeClr val="dk1"/>
                </a:solidFill>
              </a:rPr>
            </a:br>
            <a:endParaRPr sz="2400">
              <a:solidFill>
                <a:schemeClr val="dk1"/>
              </a:solidFill>
            </a:endParaRPr>
          </a:p>
        </p:txBody>
      </p:sp>
      <p:pic>
        <p:nvPicPr>
          <p:cNvPr id="218" name="Google Shape;218;p17" title="Диаграмма без названия.drawio.png"/>
          <p:cNvPicPr preferRelativeResize="0"/>
          <p:nvPr/>
        </p:nvPicPr>
        <p:blipFill>
          <a:blip r:embed="rId3">
            <a:alphaModFix/>
          </a:blip>
          <a:stretch>
            <a:fillRect/>
          </a:stretch>
        </p:blipFill>
        <p:spPr>
          <a:xfrm>
            <a:off x="5883025" y="2056273"/>
            <a:ext cx="5217584" cy="4478149"/>
          </a:xfrm>
          <a:prstGeom prst="rect">
            <a:avLst/>
          </a:prstGeom>
          <a:noFill/>
          <a:ln>
            <a:noFill/>
          </a:ln>
        </p:spPr>
      </p:pic>
      <p:pic>
        <p:nvPicPr>
          <p:cNvPr id="219" name="Google Shape;219;p17" title="FCS logo full L.png"/>
          <p:cNvPicPr preferRelativeResize="0"/>
          <p:nvPr/>
        </p:nvPicPr>
        <p:blipFill>
          <a:blip r:embed="rId4">
            <a:alphaModFix/>
          </a:blip>
          <a:stretch>
            <a:fillRect/>
          </a:stretch>
        </p:blipFill>
        <p:spPr>
          <a:xfrm>
            <a:off x="10113299" y="6127075"/>
            <a:ext cx="1924050" cy="581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8"/>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225" name="Google Shape;225;p18"/>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Biology</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226" name="Google Shape;226;p18"/>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Basics </a:t>
            </a:r>
            <a:endParaRPr sz="1400"/>
          </a:p>
        </p:txBody>
      </p:sp>
      <p:pic>
        <p:nvPicPr>
          <p:cNvPr id="227" name="Google Shape;227;p18"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228" name="Google Shape;228;p18" title="Comparative-structures-of-alternative-conformations-of-dsDNA-left-B-DNA-right-Z-DNA-1.png"/>
          <p:cNvPicPr preferRelativeResize="0"/>
          <p:nvPr/>
        </p:nvPicPr>
        <p:blipFill>
          <a:blip r:embed="rId4">
            <a:alphaModFix/>
          </a:blip>
          <a:stretch>
            <a:fillRect/>
          </a:stretch>
        </p:blipFill>
        <p:spPr>
          <a:xfrm>
            <a:off x="515950" y="3680363"/>
            <a:ext cx="3686461" cy="2446725"/>
          </a:xfrm>
          <a:prstGeom prst="rect">
            <a:avLst/>
          </a:prstGeom>
          <a:noFill/>
          <a:ln>
            <a:noFill/>
          </a:ln>
        </p:spPr>
      </p:pic>
      <p:pic>
        <p:nvPicPr>
          <p:cNvPr id="229" name="Google Shape;229;p18" title="im22age.jpg"/>
          <p:cNvPicPr preferRelativeResize="0"/>
          <p:nvPr/>
        </p:nvPicPr>
        <p:blipFill>
          <a:blip r:embed="rId5">
            <a:alphaModFix/>
          </a:blip>
          <a:stretch>
            <a:fillRect/>
          </a:stretch>
        </p:blipFill>
        <p:spPr>
          <a:xfrm>
            <a:off x="4845050" y="4461850"/>
            <a:ext cx="5238750" cy="1943100"/>
          </a:xfrm>
          <a:prstGeom prst="rect">
            <a:avLst/>
          </a:prstGeom>
          <a:noFill/>
          <a:ln>
            <a:noFill/>
          </a:ln>
        </p:spPr>
      </p:pic>
      <p:pic>
        <p:nvPicPr>
          <p:cNvPr id="230" name="Google Shape;230;p18" title="g4.jpg"/>
          <p:cNvPicPr preferRelativeResize="0"/>
          <p:nvPr/>
        </p:nvPicPr>
        <p:blipFill>
          <a:blip r:embed="rId6">
            <a:alphaModFix/>
          </a:blip>
          <a:stretch>
            <a:fillRect/>
          </a:stretch>
        </p:blipFill>
        <p:spPr>
          <a:xfrm>
            <a:off x="7093638" y="1399400"/>
            <a:ext cx="4754775" cy="2947950"/>
          </a:xfrm>
          <a:prstGeom prst="rect">
            <a:avLst/>
          </a:prstGeom>
          <a:noFill/>
          <a:ln>
            <a:noFill/>
          </a:ln>
        </p:spPr>
      </p:pic>
      <p:pic>
        <p:nvPicPr>
          <p:cNvPr id="231" name="Google Shape;231;p18" title="Stockphoto-DNA-Simple2.png"/>
          <p:cNvPicPr preferRelativeResize="0"/>
          <p:nvPr/>
        </p:nvPicPr>
        <p:blipFill>
          <a:blip r:embed="rId7">
            <a:alphaModFix/>
          </a:blip>
          <a:stretch>
            <a:fillRect/>
          </a:stretch>
        </p:blipFill>
        <p:spPr>
          <a:xfrm>
            <a:off x="3767050" y="1449400"/>
            <a:ext cx="3326600" cy="2280975"/>
          </a:xfrm>
          <a:prstGeom prst="rect">
            <a:avLst/>
          </a:prstGeom>
          <a:noFill/>
          <a:ln>
            <a:noFill/>
          </a:ln>
        </p:spPr>
      </p:pic>
      <p:sp>
        <p:nvSpPr>
          <p:cNvPr id="232" name="Google Shape;232;p18"/>
          <p:cNvSpPr txBox="1"/>
          <p:nvPr/>
        </p:nvSpPr>
        <p:spPr>
          <a:xfrm>
            <a:off x="515950" y="1449400"/>
            <a:ext cx="3468600" cy="2047200"/>
          </a:xfrm>
          <a:prstGeom prst="rect">
            <a:avLst/>
          </a:prstGeom>
          <a:noFill/>
          <a:ln>
            <a:noFill/>
          </a:ln>
        </p:spPr>
        <p:txBody>
          <a:bodyPr anchorCtr="0" anchor="t" bIns="91425" lIns="91425" spcFirstLastPara="1" rIns="91425" wrap="square" tIns="91425">
            <a:spAutoFit/>
          </a:bodyPr>
          <a:lstStyle/>
          <a:p>
            <a:pPr indent="-298450" lvl="0" marL="457200" rtl="0" algn="l">
              <a:spcBef>
                <a:spcPts val="1000"/>
              </a:spcBef>
              <a:spcAft>
                <a:spcPts val="0"/>
              </a:spcAft>
              <a:buClr>
                <a:schemeClr val="dk1"/>
              </a:buClr>
              <a:buSzPts val="1100"/>
              <a:buAutoNum type="arabicPeriod"/>
            </a:pPr>
            <a:r>
              <a:rPr b="1" lang="ru-RU" sz="1100">
                <a:solidFill>
                  <a:schemeClr val="dk1"/>
                </a:solidFill>
              </a:rPr>
              <a:t>Standard B-DNA:</a:t>
            </a:r>
            <a:r>
              <a:rPr lang="ru-RU" sz="1100">
                <a:solidFill>
                  <a:schemeClr val="dk1"/>
                </a:solidFill>
              </a:rPr>
              <a:t> Right-handed double helix built from A, T, C, and G bases</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ru-RU" sz="1100">
                <a:solidFill>
                  <a:schemeClr val="dk1"/>
                </a:solidFill>
              </a:rPr>
              <a:t>Z-DNA:</a:t>
            </a:r>
            <a:r>
              <a:rPr lang="ru-RU" sz="1100">
                <a:solidFill>
                  <a:schemeClr val="dk1"/>
                </a:solidFill>
              </a:rPr>
              <a:t> A left-handed helix that can form in alternating CG regions, often transient during active transcription.</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ru-RU" sz="1100">
                <a:solidFill>
                  <a:schemeClr val="dk1"/>
                </a:solidFill>
              </a:rPr>
              <a:t>G-quadruplexes (G4):</a:t>
            </a:r>
            <a:r>
              <a:rPr lang="ru-RU" sz="1100">
                <a:solidFill>
                  <a:schemeClr val="dk1"/>
                </a:solidFill>
              </a:rPr>
              <a:t> Stacks of four guanines held together by metal ions (e.g., Na⁺ or K⁺), found in promoters and regulatory regions</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ru-RU" sz="1100">
                <a:solidFill>
                  <a:schemeClr val="dk1"/>
                </a:solidFill>
              </a:rPr>
              <a:t>Promoter:</a:t>
            </a:r>
            <a:r>
              <a:rPr lang="ru-RU" sz="1100">
                <a:solidFill>
                  <a:schemeClr val="dk1"/>
                </a:solidFill>
              </a:rPr>
              <a:t> DNA segment where transcription begins.</a:t>
            </a:r>
            <a:endParaRPr sz="1100">
              <a:solidFill>
                <a:schemeClr val="dk1"/>
              </a:solidFill>
            </a:endParaRPr>
          </a:p>
        </p:txBody>
      </p:sp>
      <p:sp>
        <p:nvSpPr>
          <p:cNvPr id="233" name="Google Shape;233;p18"/>
          <p:cNvSpPr txBox="1"/>
          <p:nvPr/>
        </p:nvSpPr>
        <p:spPr>
          <a:xfrm>
            <a:off x="5061225" y="3314575"/>
            <a:ext cx="15666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ru-RU" sz="1200">
                <a:solidFill>
                  <a:srgbClr val="E61F3D"/>
                </a:solidFill>
              </a:rPr>
              <a:t>Standart B-DNA</a:t>
            </a:r>
            <a:endParaRPr b="1" i="1" sz="1200">
              <a:solidFill>
                <a:srgbClr val="E61F3D"/>
              </a:solidFill>
            </a:endParaRPr>
          </a:p>
          <a:p>
            <a:pPr indent="0" lvl="0" marL="0" rtl="0" algn="l">
              <a:spcBef>
                <a:spcPts val="0"/>
              </a:spcBef>
              <a:spcAft>
                <a:spcPts val="0"/>
              </a:spcAft>
              <a:buNone/>
            </a:pPr>
            <a:r>
              <a:t/>
            </a:r>
            <a:endParaRPr b="1" i="1" sz="1200">
              <a:solidFill>
                <a:srgbClr val="E61F3D"/>
              </a:solidFill>
            </a:endParaRPr>
          </a:p>
          <a:p>
            <a:pPr indent="0" lvl="0" marL="0" rtl="0" algn="l">
              <a:spcBef>
                <a:spcPts val="0"/>
              </a:spcBef>
              <a:spcAft>
                <a:spcPts val="0"/>
              </a:spcAft>
              <a:buNone/>
            </a:pPr>
            <a:r>
              <a:t/>
            </a:r>
            <a:endParaRPr b="1" i="1" sz="1200">
              <a:solidFill>
                <a:srgbClr val="E61F3D"/>
              </a:solidFill>
            </a:endParaRPr>
          </a:p>
        </p:txBody>
      </p:sp>
      <p:sp>
        <p:nvSpPr>
          <p:cNvPr id="234" name="Google Shape;234;p18"/>
          <p:cNvSpPr txBox="1"/>
          <p:nvPr/>
        </p:nvSpPr>
        <p:spPr>
          <a:xfrm>
            <a:off x="1919300" y="6213600"/>
            <a:ext cx="19017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ru-RU" sz="1200">
                <a:solidFill>
                  <a:srgbClr val="E61F3D"/>
                </a:solidFill>
              </a:rPr>
              <a:t>Z-DNA</a:t>
            </a:r>
            <a:endParaRPr b="1" i="1" sz="1200">
              <a:solidFill>
                <a:srgbClr val="E61F3D"/>
              </a:solidFill>
            </a:endParaRPr>
          </a:p>
          <a:p>
            <a:pPr indent="0" lvl="0" marL="0" rtl="0" algn="l">
              <a:spcBef>
                <a:spcPts val="0"/>
              </a:spcBef>
              <a:spcAft>
                <a:spcPts val="0"/>
              </a:spcAft>
              <a:buNone/>
            </a:pPr>
            <a:r>
              <a:t/>
            </a:r>
            <a:endParaRPr/>
          </a:p>
        </p:txBody>
      </p:sp>
      <p:sp>
        <p:nvSpPr>
          <p:cNvPr id="235" name="Google Shape;235;p18"/>
          <p:cNvSpPr txBox="1"/>
          <p:nvPr/>
        </p:nvSpPr>
        <p:spPr>
          <a:xfrm>
            <a:off x="7822600" y="3931550"/>
            <a:ext cx="11112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ru-RU" sz="1200">
                <a:solidFill>
                  <a:srgbClr val="E61F3D"/>
                </a:solidFill>
              </a:rPr>
              <a:t>G4</a:t>
            </a:r>
            <a:endParaRPr b="1" i="1" sz="1200">
              <a:solidFill>
                <a:srgbClr val="E61F3D"/>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6" name="Google Shape;236;p18"/>
          <p:cNvSpPr txBox="1"/>
          <p:nvPr/>
        </p:nvSpPr>
        <p:spPr>
          <a:xfrm>
            <a:off x="6627825" y="64049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ru-RU" sz="1200">
                <a:solidFill>
                  <a:srgbClr val="E61F3D"/>
                </a:solidFill>
              </a:rPr>
              <a:t>Promoter</a:t>
            </a:r>
            <a:endParaRPr b="1" i="1" sz="1200">
              <a:solidFill>
                <a:srgbClr val="E61F3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Deoxyribonucleic acid (DNA)</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242" name="Google Shape;242;p19"/>
          <p:cNvSpPr txBox="1"/>
          <p:nvPr>
            <p:ph idx="1" type="body"/>
          </p:nvPr>
        </p:nvSpPr>
        <p:spPr>
          <a:xfrm>
            <a:off x="585900" y="2051452"/>
            <a:ext cx="5245500" cy="3203700"/>
          </a:xfrm>
          <a:prstGeom prst="rect">
            <a:avLst/>
          </a:prstGeom>
          <a:noFill/>
          <a:ln>
            <a:noFill/>
          </a:ln>
        </p:spPr>
        <p:txBody>
          <a:bodyPr anchorCtr="0" anchor="t" bIns="45700" lIns="0" spcFirstLastPara="1" rIns="0" wrap="square" tIns="0">
            <a:normAutofit lnSpcReduction="10000"/>
          </a:bodyPr>
          <a:lstStyle/>
          <a:p>
            <a:pPr indent="-323850" lvl="0" marL="457200" rtl="0" algn="l">
              <a:lnSpc>
                <a:spcPct val="115000"/>
              </a:lnSpc>
              <a:spcBef>
                <a:spcPts val="1200"/>
              </a:spcBef>
              <a:spcAft>
                <a:spcPts val="0"/>
              </a:spcAft>
              <a:buSzPts val="1500"/>
              <a:buChar char="●"/>
            </a:pPr>
            <a:r>
              <a:rPr lang="ru-RU" sz="1500"/>
              <a:t>A macromolecule that carries the genetic information necessary for the development, function and reproduction of all known organisms and most viruses. </a:t>
            </a:r>
            <a:endParaRPr sz="1500"/>
          </a:p>
          <a:p>
            <a:pPr indent="-323850" lvl="0" marL="457200" rtl="0" algn="l">
              <a:lnSpc>
                <a:spcPct val="115000"/>
              </a:lnSpc>
              <a:spcBef>
                <a:spcPts val="0"/>
              </a:spcBef>
              <a:spcAft>
                <a:spcPts val="0"/>
              </a:spcAft>
              <a:buSzPts val="1500"/>
              <a:buChar char="●"/>
            </a:pPr>
            <a:r>
              <a:rPr lang="ru-RU" sz="1500"/>
              <a:t>A sequence of length 3 billion</a:t>
            </a:r>
            <a:endParaRPr sz="1500"/>
          </a:p>
          <a:p>
            <a:pPr indent="-323850" lvl="0" marL="457200" rtl="0" algn="l">
              <a:lnSpc>
                <a:spcPct val="115000"/>
              </a:lnSpc>
              <a:spcBef>
                <a:spcPts val="0"/>
              </a:spcBef>
              <a:spcAft>
                <a:spcPts val="0"/>
              </a:spcAft>
              <a:buSzPts val="1500"/>
              <a:buChar char="●"/>
            </a:pPr>
            <a:r>
              <a:rPr lang="ru-RU" sz="1500"/>
              <a:t>Each "line of code" in DNA is a nucleotide, and sets of four "letters" (A, T, G, C) form "operators" - a similar pair of characters in the code. The two DNA strands are twisted together as two version control branches that are always synchronised (A is always "paired" with T, G with C).</a:t>
            </a:r>
            <a:endParaRPr sz="1500"/>
          </a:p>
          <a:p>
            <a:pPr indent="-323850" lvl="0" marL="457200" rtl="0" algn="l">
              <a:lnSpc>
                <a:spcPct val="115000"/>
              </a:lnSpc>
              <a:spcBef>
                <a:spcPts val="0"/>
              </a:spcBef>
              <a:spcAft>
                <a:spcPts val="0"/>
              </a:spcAft>
              <a:buSzPts val="1500"/>
              <a:buChar char="●"/>
            </a:pPr>
            <a:r>
              <a:rPr lang="ru-RU" sz="1500"/>
              <a:t>DNA is the human code, it describes the whole person.</a:t>
            </a:r>
            <a:endParaRPr sz="1500"/>
          </a:p>
          <a:p>
            <a:pPr indent="0" lvl="0" marL="457200" rtl="0" algn="l">
              <a:lnSpc>
                <a:spcPct val="115000"/>
              </a:lnSpc>
              <a:spcBef>
                <a:spcPts val="1200"/>
              </a:spcBef>
              <a:spcAft>
                <a:spcPts val="1200"/>
              </a:spcAft>
              <a:buNone/>
            </a:pPr>
            <a:r>
              <a:t/>
            </a:r>
            <a:endParaRPr sz="1500"/>
          </a:p>
        </p:txBody>
      </p:sp>
      <p:sp>
        <p:nvSpPr>
          <p:cNvPr id="243" name="Google Shape;243;p19"/>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244" name="Google Shape;244;p19"/>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Biology</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245" name="Google Shape;245;p19"/>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Basics </a:t>
            </a:r>
            <a:endParaRPr sz="1400"/>
          </a:p>
        </p:txBody>
      </p:sp>
      <p:pic>
        <p:nvPicPr>
          <p:cNvPr id="246" name="Google Shape;246;p19" title="Stockphoto-DNA-Simple2.png"/>
          <p:cNvPicPr preferRelativeResize="0"/>
          <p:nvPr/>
        </p:nvPicPr>
        <p:blipFill>
          <a:blip r:embed="rId3">
            <a:alphaModFix/>
          </a:blip>
          <a:stretch>
            <a:fillRect/>
          </a:stretch>
        </p:blipFill>
        <p:spPr>
          <a:xfrm>
            <a:off x="6500525" y="1246100"/>
            <a:ext cx="4734500" cy="4365801"/>
          </a:xfrm>
          <a:prstGeom prst="rect">
            <a:avLst/>
          </a:prstGeom>
          <a:noFill/>
          <a:ln>
            <a:noFill/>
          </a:ln>
        </p:spPr>
      </p:pic>
      <p:pic>
        <p:nvPicPr>
          <p:cNvPr id="247" name="Google Shape;247;p19" title="FCS logo full L.png"/>
          <p:cNvPicPr preferRelativeResize="0"/>
          <p:nvPr/>
        </p:nvPicPr>
        <p:blipFill>
          <a:blip r:embed="rId4">
            <a:alphaModFix/>
          </a:blip>
          <a:stretch>
            <a:fillRect/>
          </a:stretch>
        </p:blipFill>
        <p:spPr>
          <a:xfrm>
            <a:off x="10113299" y="6127075"/>
            <a:ext cx="1924050" cy="58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Promoter</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253" name="Google Shape;253;p20"/>
          <p:cNvSpPr txBox="1"/>
          <p:nvPr>
            <p:ph idx="1" type="body"/>
          </p:nvPr>
        </p:nvSpPr>
        <p:spPr>
          <a:xfrm>
            <a:off x="585900" y="2051452"/>
            <a:ext cx="5245500" cy="3203700"/>
          </a:xfrm>
          <a:prstGeom prst="rect">
            <a:avLst/>
          </a:prstGeom>
          <a:noFill/>
          <a:ln>
            <a:noFill/>
          </a:ln>
        </p:spPr>
        <p:txBody>
          <a:bodyPr anchorCtr="0" anchor="t" bIns="45700" lIns="0" spcFirstLastPara="1" rIns="0" wrap="square" tIns="0">
            <a:normAutofit/>
          </a:bodyPr>
          <a:lstStyle/>
          <a:p>
            <a:pPr indent="-323850" lvl="0" marL="457200" rtl="0" algn="l">
              <a:lnSpc>
                <a:spcPct val="115000"/>
              </a:lnSpc>
              <a:spcBef>
                <a:spcPts val="1200"/>
              </a:spcBef>
              <a:spcAft>
                <a:spcPts val="0"/>
              </a:spcAft>
              <a:buSzPts val="1500"/>
              <a:buChar char="●"/>
            </a:pPr>
            <a:r>
              <a:rPr lang="ru-RU" sz="1500"/>
              <a:t>It is a section of DNA to which RNA polymerase(reads the part of DNA to make it analysable)  and transcription factors attach when transcription is initiated, providing the start of RNA synthesis. In other words it is a sign that</a:t>
            </a:r>
            <a:br>
              <a:rPr lang="ru-RU" sz="1500"/>
            </a:br>
            <a:r>
              <a:rPr lang="ru-RU" sz="1500"/>
              <a:t>coding region is close.</a:t>
            </a:r>
            <a:endParaRPr sz="1500"/>
          </a:p>
          <a:p>
            <a:pPr indent="-323850" lvl="0" marL="457200" rtl="0" algn="l">
              <a:lnSpc>
                <a:spcPct val="115000"/>
              </a:lnSpc>
              <a:spcBef>
                <a:spcPts val="0"/>
              </a:spcBef>
              <a:spcAft>
                <a:spcPts val="0"/>
              </a:spcAft>
              <a:buSzPts val="1500"/>
              <a:buChar char="●"/>
            </a:pPr>
            <a:r>
              <a:rPr lang="ru-RU" sz="1500"/>
              <a:t>Without a promoter, the "compiler" (transcription complex) will not understand where in the source the necessary piece is located and from which place it is necessary to "start" copying.</a:t>
            </a:r>
            <a:endParaRPr sz="1500"/>
          </a:p>
          <a:p>
            <a:pPr indent="0" lvl="0" marL="457200" rtl="0" algn="l">
              <a:lnSpc>
                <a:spcPct val="115000"/>
              </a:lnSpc>
              <a:spcBef>
                <a:spcPts val="1200"/>
              </a:spcBef>
              <a:spcAft>
                <a:spcPts val="1200"/>
              </a:spcAft>
              <a:buNone/>
            </a:pPr>
            <a:r>
              <a:t/>
            </a:r>
            <a:endParaRPr sz="1500"/>
          </a:p>
        </p:txBody>
      </p:sp>
      <p:sp>
        <p:nvSpPr>
          <p:cNvPr id="254" name="Google Shape;254;p20"/>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255" name="Google Shape;255;p20"/>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Biology</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256" name="Google Shape;256;p20"/>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Basics </a:t>
            </a:r>
            <a:endParaRPr sz="1400"/>
          </a:p>
        </p:txBody>
      </p:sp>
      <p:pic>
        <p:nvPicPr>
          <p:cNvPr id="257" name="Google Shape;257;p20" title="im22age.jpg"/>
          <p:cNvPicPr preferRelativeResize="0"/>
          <p:nvPr/>
        </p:nvPicPr>
        <p:blipFill>
          <a:blip r:embed="rId3">
            <a:alphaModFix/>
          </a:blip>
          <a:stretch>
            <a:fillRect/>
          </a:stretch>
        </p:blipFill>
        <p:spPr>
          <a:xfrm>
            <a:off x="6402400" y="2051450"/>
            <a:ext cx="5238750" cy="1943100"/>
          </a:xfrm>
          <a:prstGeom prst="rect">
            <a:avLst/>
          </a:prstGeom>
          <a:noFill/>
          <a:ln>
            <a:noFill/>
          </a:ln>
        </p:spPr>
      </p:pic>
      <p:pic>
        <p:nvPicPr>
          <p:cNvPr id="258" name="Google Shape;258;p20" title="FCS logo full L.png"/>
          <p:cNvPicPr preferRelativeResize="0"/>
          <p:nvPr/>
        </p:nvPicPr>
        <p:blipFill>
          <a:blip r:embed="rId4">
            <a:alphaModFix/>
          </a:blip>
          <a:stretch>
            <a:fillRect/>
          </a:stretch>
        </p:blipFill>
        <p:spPr>
          <a:xfrm>
            <a:off x="10113299" y="6127075"/>
            <a:ext cx="1924050" cy="58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fontScale="90000"/>
          </a:bodyPr>
          <a:lstStyle/>
          <a:p>
            <a:pPr indent="0" lvl="0" marL="0" rtl="0" algn="l">
              <a:lnSpc>
                <a:spcPct val="115000"/>
              </a:lnSpc>
              <a:spcBef>
                <a:spcPts val="1200"/>
              </a:spcBef>
              <a:spcAft>
                <a:spcPts val="0"/>
              </a:spcAft>
              <a:buNone/>
            </a:pPr>
            <a:r>
              <a:rPr lang="ru-RU"/>
              <a:t>S</a:t>
            </a:r>
            <a:r>
              <a:rPr lang="ru-RU"/>
              <a:t>econdary DNA structures</a:t>
            </a:r>
            <a:endParaRPr/>
          </a:p>
          <a:p>
            <a:pPr indent="0" lvl="0" marL="0" rtl="0" algn="l">
              <a:lnSpc>
                <a:spcPct val="100000"/>
              </a:lnSpc>
              <a:spcBef>
                <a:spcPts val="1200"/>
              </a:spcBef>
              <a:spcAft>
                <a:spcPts val="0"/>
              </a:spcAft>
              <a:buClr>
                <a:schemeClr val="dk1"/>
              </a:buClr>
              <a:buSzPct val="100000"/>
              <a:buFont typeface="Arial"/>
              <a:buNone/>
            </a:pPr>
            <a:r>
              <a:t/>
            </a:r>
            <a:endParaRPr/>
          </a:p>
        </p:txBody>
      </p:sp>
      <p:sp>
        <p:nvSpPr>
          <p:cNvPr id="264" name="Google Shape;264;p21"/>
          <p:cNvSpPr txBox="1"/>
          <p:nvPr>
            <p:ph idx="1" type="body"/>
          </p:nvPr>
        </p:nvSpPr>
        <p:spPr>
          <a:xfrm>
            <a:off x="585900" y="2051449"/>
            <a:ext cx="5245500" cy="4500300"/>
          </a:xfrm>
          <a:prstGeom prst="rect">
            <a:avLst/>
          </a:prstGeom>
          <a:noFill/>
          <a:ln>
            <a:noFill/>
          </a:ln>
        </p:spPr>
        <p:txBody>
          <a:bodyPr anchorCtr="0" anchor="t" bIns="45700" lIns="0" spcFirstLastPara="1" rIns="0" wrap="square" tIns="0">
            <a:noAutofit/>
          </a:bodyPr>
          <a:lstStyle/>
          <a:p>
            <a:pPr indent="-304800" lvl="0" marL="457200" rtl="0" algn="l">
              <a:lnSpc>
                <a:spcPct val="115000"/>
              </a:lnSpc>
              <a:spcBef>
                <a:spcPts val="1200"/>
              </a:spcBef>
              <a:spcAft>
                <a:spcPts val="0"/>
              </a:spcAft>
              <a:buClr>
                <a:schemeClr val="dk1"/>
              </a:buClr>
              <a:buSzPts val="1200"/>
              <a:buChar char="●"/>
            </a:pPr>
            <a:r>
              <a:rPr lang="ru-RU" sz="1200">
                <a:solidFill>
                  <a:schemeClr val="dk1"/>
                </a:solidFill>
              </a:rPr>
              <a:t>DNA double helix formed by complementary base pairing and base stacking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ru-RU" sz="1200">
                <a:solidFill>
                  <a:schemeClr val="dk1"/>
                </a:solidFill>
              </a:rPr>
              <a:t>Includes the common right-handed B-helix</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ru-RU" sz="1200">
                <a:solidFill>
                  <a:schemeClr val="dk1"/>
                </a:solidFill>
              </a:rPr>
              <a:t>Alternative conformations: Z-helix (Z-DNA) and G-quadruplexes (G4)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ru-RU" sz="1200">
                <a:solidFill>
                  <a:schemeClr val="dk1"/>
                </a:solidFill>
              </a:rPr>
              <a:t>Z-DNA (Z-helix)</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ru-RU" sz="1200">
                <a:solidFill>
                  <a:schemeClr val="dk1"/>
                </a:solidFill>
              </a:rPr>
              <a:t>Left-handed double helix forming in (CG)n regions with alternating bases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ru-RU" sz="1200">
                <a:solidFill>
                  <a:schemeClr val="dk1"/>
                </a:solidFill>
              </a:rPr>
              <a:t>Can transiently switch between B-form and Z-form</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ru-RU" sz="1200">
                <a:solidFill>
                  <a:schemeClr val="dk1"/>
                </a:solidFill>
              </a:rPr>
              <a:t>Involved in transcription regulation, RNA-editing protein interactions, and innate immune responses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ru-RU" sz="1200">
                <a:solidFill>
                  <a:schemeClr val="dk1"/>
                </a:solidFill>
              </a:rPr>
              <a:t>Linked to Alzheimer’s disease and being explored as a potential anticancer target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ru-RU" sz="1200">
                <a:solidFill>
                  <a:schemeClr val="dk1"/>
                </a:solidFill>
              </a:rPr>
              <a:t>G-quadruplex (G4) structures</a:t>
            </a:r>
            <a:br>
              <a:rPr b="1" lang="ru-RU" sz="1200">
                <a:solidFill>
                  <a:schemeClr val="dk1"/>
                </a:solidFill>
              </a:rPr>
            </a:br>
            <a:r>
              <a:rPr lang="ru-RU" sz="1200">
                <a:solidFill>
                  <a:schemeClr val="dk1"/>
                </a:solidFill>
              </a:rPr>
              <a:t>Consist of four guanines stacking into a quadruplex helix</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ru-RU" sz="1200">
                <a:solidFill>
                  <a:schemeClr val="dk1"/>
                </a:solidFill>
              </a:rPr>
              <a:t>Frequently found in gene promoters, including oncogenes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ru-RU" sz="1200">
                <a:solidFill>
                  <a:schemeClr val="dk1"/>
                </a:solidFill>
              </a:rPr>
              <a:t>Influence transcription factor binding to repress or activate gene expression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ru-RU" sz="1200">
                <a:solidFill>
                  <a:schemeClr val="dk1"/>
                </a:solidFill>
              </a:rPr>
              <a:t>Stabilizing G4s is pursued as a strategy for novel drug development</a:t>
            </a:r>
            <a:br>
              <a:rPr lang="ru-RU" sz="1200">
                <a:solidFill>
                  <a:schemeClr val="dk1"/>
                </a:solidFill>
              </a:rPr>
            </a:b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sp>
        <p:nvSpPr>
          <p:cNvPr id="265" name="Google Shape;265;p21"/>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rgbClr val="FFFFFF"/>
              </a:highlight>
            </a:endParaRPr>
          </a:p>
        </p:txBody>
      </p:sp>
      <p:sp>
        <p:nvSpPr>
          <p:cNvPr id="266" name="Google Shape;266;p21"/>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Biology</a:t>
            </a:r>
            <a:endParaRPr sz="1400"/>
          </a:p>
          <a:p>
            <a:pPr indent="0" lvl="0" marL="0" rtl="0" algn="l">
              <a:lnSpc>
                <a:spcPct val="100000"/>
              </a:lnSpc>
              <a:spcBef>
                <a:spcPts val="0"/>
              </a:spcBef>
              <a:spcAft>
                <a:spcPts val="0"/>
              </a:spcAft>
              <a:buClr>
                <a:srgbClr val="0E2D69"/>
              </a:buClr>
              <a:buSzPts val="1000"/>
              <a:buNone/>
            </a:pPr>
            <a:r>
              <a:t/>
            </a:r>
            <a:endParaRPr sz="1400"/>
          </a:p>
          <a:p>
            <a:pPr indent="0" lvl="0" marL="0" rtl="0" algn="l">
              <a:lnSpc>
                <a:spcPct val="100000"/>
              </a:lnSpc>
              <a:spcBef>
                <a:spcPts val="0"/>
              </a:spcBef>
              <a:spcAft>
                <a:spcPts val="0"/>
              </a:spcAft>
              <a:buClr>
                <a:srgbClr val="0E2D69"/>
              </a:buClr>
              <a:buSzPts val="1000"/>
              <a:buNone/>
            </a:pPr>
            <a:r>
              <a:t/>
            </a:r>
            <a:endParaRPr sz="1400"/>
          </a:p>
        </p:txBody>
      </p:sp>
      <p:sp>
        <p:nvSpPr>
          <p:cNvPr id="267" name="Google Shape;267;p21"/>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Basics </a:t>
            </a:r>
            <a:endParaRPr sz="1400"/>
          </a:p>
        </p:txBody>
      </p:sp>
      <p:pic>
        <p:nvPicPr>
          <p:cNvPr id="268" name="Google Shape;268;p21"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269" name="Google Shape;269;p21" title="g4.jpg"/>
          <p:cNvPicPr preferRelativeResize="0"/>
          <p:nvPr/>
        </p:nvPicPr>
        <p:blipFill>
          <a:blip r:embed="rId4">
            <a:alphaModFix/>
          </a:blip>
          <a:stretch>
            <a:fillRect/>
          </a:stretch>
        </p:blipFill>
        <p:spPr>
          <a:xfrm>
            <a:off x="6634800" y="1158525"/>
            <a:ext cx="4754775" cy="2947950"/>
          </a:xfrm>
          <a:prstGeom prst="rect">
            <a:avLst/>
          </a:prstGeom>
          <a:noFill/>
          <a:ln>
            <a:noFill/>
          </a:ln>
        </p:spPr>
      </p:pic>
      <p:pic>
        <p:nvPicPr>
          <p:cNvPr id="270" name="Google Shape;270;p21" title="Comparative-structures-of-alternative-conformations-of-dsDNA-left-B-DNA-right-Z-DNA-1.png"/>
          <p:cNvPicPr preferRelativeResize="0"/>
          <p:nvPr/>
        </p:nvPicPr>
        <p:blipFill>
          <a:blip r:embed="rId5">
            <a:alphaModFix/>
          </a:blip>
          <a:stretch>
            <a:fillRect/>
          </a:stretch>
        </p:blipFill>
        <p:spPr>
          <a:xfrm>
            <a:off x="6129125" y="4061250"/>
            <a:ext cx="3686461" cy="2446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585900" y="1447800"/>
            <a:ext cx="6048900" cy="777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2400"/>
              <a:buFont typeface="Arial"/>
              <a:buNone/>
            </a:pPr>
            <a:r>
              <a:rPr lang="ru-RU"/>
              <a:t>Relevant papers</a:t>
            </a:r>
            <a:endParaRPr/>
          </a:p>
        </p:txBody>
      </p:sp>
      <p:sp>
        <p:nvSpPr>
          <p:cNvPr id="276" name="Google Shape;276;p22"/>
          <p:cNvSpPr txBox="1"/>
          <p:nvPr>
            <p:ph idx="1" type="body"/>
          </p:nvPr>
        </p:nvSpPr>
        <p:spPr>
          <a:xfrm>
            <a:off x="585900" y="2051452"/>
            <a:ext cx="5245500" cy="3203700"/>
          </a:xfrm>
          <a:prstGeom prst="rect">
            <a:avLst/>
          </a:prstGeom>
          <a:noFill/>
          <a:ln>
            <a:noFill/>
          </a:ln>
        </p:spPr>
        <p:txBody>
          <a:bodyPr anchorCtr="0" anchor="t" bIns="45700" lIns="0" spcFirstLastPara="1" rIns="0" wrap="square" tIns="0">
            <a:normAutofit/>
          </a:bodyPr>
          <a:lstStyle/>
          <a:p>
            <a:pPr indent="-323850" lvl="0" marL="457200" rtl="0" algn="l">
              <a:lnSpc>
                <a:spcPct val="115000"/>
              </a:lnSpc>
              <a:spcBef>
                <a:spcPts val="1200"/>
              </a:spcBef>
              <a:spcAft>
                <a:spcPts val="0"/>
              </a:spcAft>
              <a:buSzPts val="1500"/>
              <a:buAutoNum type="arabicPeriod"/>
            </a:pPr>
            <a:r>
              <a:rPr lang="ru-RU" sz="1500"/>
              <a:t>DeepZ (Nazar Beknazarov, Seungmin Jin, Maria Poptsova, 2020) – RNN  F1 = 0.40</a:t>
            </a:r>
            <a:endParaRPr sz="1500"/>
          </a:p>
          <a:p>
            <a:pPr indent="-323850" lvl="0" marL="457200" rtl="0" algn="l">
              <a:lnSpc>
                <a:spcPct val="115000"/>
              </a:lnSpc>
              <a:spcBef>
                <a:spcPts val="0"/>
              </a:spcBef>
              <a:spcAft>
                <a:spcPts val="0"/>
              </a:spcAft>
              <a:buSzPts val="1500"/>
              <a:buAutoNum type="arabicPeriod"/>
            </a:pPr>
            <a:r>
              <a:rPr lang="ru-RU" sz="1500"/>
              <a:t>GraphZ (Artem Voytetskiy, Alan Herbert, Maria Poptsova, 2022) – GNN F1 = 0.124</a:t>
            </a:r>
            <a:endParaRPr sz="1500"/>
          </a:p>
          <a:p>
            <a:pPr indent="-323850" lvl="0" marL="457200" rtl="0" algn="l">
              <a:lnSpc>
                <a:spcPct val="115000"/>
              </a:lnSpc>
              <a:spcBef>
                <a:spcPts val="0"/>
              </a:spcBef>
              <a:spcAft>
                <a:spcPts val="0"/>
              </a:spcAft>
              <a:buSzPts val="1500"/>
              <a:buAutoNum type="arabicPeriod"/>
            </a:pPr>
            <a:r>
              <a:rPr lang="ru-RU" sz="1500"/>
              <a:t>Z-DNABERT (Dmitry Umerenkov et al, 2023) – LLM Bert  F1 = 0.83</a:t>
            </a:r>
            <a:endParaRPr sz="1500"/>
          </a:p>
          <a:p>
            <a:pPr indent="-323850" lvl="0" marL="457200" rtl="0" algn="l">
              <a:lnSpc>
                <a:spcPct val="115000"/>
              </a:lnSpc>
              <a:spcBef>
                <a:spcPts val="0"/>
              </a:spcBef>
              <a:spcAft>
                <a:spcPts val="0"/>
              </a:spcAft>
              <a:buSzPts val="1500"/>
              <a:buAutoNum type="arabicPeriod"/>
            </a:pPr>
            <a:r>
              <a:rPr lang="ru-RU" sz="1500"/>
              <a:t>Benchmarking DNA LLMs on G4 (</a:t>
            </a:r>
            <a:r>
              <a:rPr lang="ru-RU" sz="1500"/>
              <a:t>Oleksandr</a:t>
            </a:r>
            <a:r>
              <a:rPr lang="ru-RU" sz="1500"/>
              <a:t> Cherednichenko, Alan Herbert, </a:t>
            </a:r>
            <a:r>
              <a:rPr lang="ru-RU" sz="1500"/>
              <a:t>Maria </a:t>
            </a:r>
            <a:r>
              <a:rPr lang="ru-RU" sz="1500"/>
              <a:t>Poptsova, 2025) - LLM HyenaDNA  F1 = 0.75</a:t>
            </a:r>
            <a:endParaRPr sz="1500"/>
          </a:p>
          <a:p>
            <a:pPr indent="0" lvl="0" marL="0" rtl="0" algn="l">
              <a:lnSpc>
                <a:spcPct val="115000"/>
              </a:lnSpc>
              <a:spcBef>
                <a:spcPts val="1200"/>
              </a:spcBef>
              <a:spcAft>
                <a:spcPts val="1200"/>
              </a:spcAft>
              <a:buNone/>
            </a:pPr>
            <a:r>
              <a:t/>
            </a:r>
            <a:endParaRPr sz="1500"/>
          </a:p>
        </p:txBody>
      </p:sp>
      <p:sp>
        <p:nvSpPr>
          <p:cNvPr id="277" name="Google Shape;277;p22"/>
          <p:cNvSpPr txBox="1"/>
          <p:nvPr>
            <p:ph idx="3" type="body"/>
          </p:nvPr>
        </p:nvSpPr>
        <p:spPr>
          <a:xfrm>
            <a:off x="1143689" y="540904"/>
            <a:ext cx="1901700" cy="415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None/>
            </a:pPr>
            <a:r>
              <a:rPr lang="ru-RU" sz="1400">
                <a:solidFill>
                  <a:srgbClr val="0E2D69"/>
                </a:solidFill>
                <a:highlight>
                  <a:schemeClr val="lt1"/>
                </a:highlight>
              </a:rPr>
              <a:t>Language Model Uncover Genome Relations</a:t>
            </a:r>
            <a:endParaRPr sz="1400">
              <a:solidFill>
                <a:srgbClr val="0E2D69"/>
              </a:solidFill>
              <a:highlight>
                <a:schemeClr val="lt1"/>
              </a:highlight>
            </a:endParaRPr>
          </a:p>
          <a:p>
            <a:pPr indent="0" lvl="0" marL="0" rtl="0" algn="ctr">
              <a:spcBef>
                <a:spcPts val="1200"/>
              </a:spcBef>
              <a:spcAft>
                <a:spcPts val="0"/>
              </a:spcAft>
              <a:buNone/>
            </a:pPr>
            <a:r>
              <a:t/>
            </a:r>
            <a:endParaRPr sz="1400">
              <a:solidFill>
                <a:srgbClr val="0E2D69"/>
              </a:solidFill>
              <a:highlight>
                <a:schemeClr val="lt1"/>
              </a:highlight>
            </a:endParaRPr>
          </a:p>
          <a:p>
            <a:pPr indent="0" lvl="0" marL="0" rtl="0" algn="ctr">
              <a:spcBef>
                <a:spcPts val="0"/>
              </a:spcBef>
              <a:spcAft>
                <a:spcPts val="0"/>
              </a:spcAft>
              <a:buNone/>
            </a:pPr>
            <a:r>
              <a:t/>
            </a:r>
            <a:endParaRPr sz="1400">
              <a:solidFill>
                <a:srgbClr val="0E2D69"/>
              </a:solidFill>
              <a:highlight>
                <a:srgbClr val="FFFFFF"/>
              </a:highlight>
            </a:endParaRPr>
          </a:p>
        </p:txBody>
      </p:sp>
      <p:sp>
        <p:nvSpPr>
          <p:cNvPr id="278" name="Google Shape;278;p22"/>
          <p:cNvSpPr txBox="1"/>
          <p:nvPr>
            <p:ph idx="4" type="body"/>
          </p:nvPr>
        </p:nvSpPr>
        <p:spPr>
          <a:xfrm>
            <a:off x="3459163" y="548720"/>
            <a:ext cx="20700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Literature overview</a:t>
            </a:r>
            <a:endParaRPr sz="1400"/>
          </a:p>
        </p:txBody>
      </p:sp>
      <p:sp>
        <p:nvSpPr>
          <p:cNvPr id="279" name="Google Shape;279;p22"/>
          <p:cNvSpPr txBox="1"/>
          <p:nvPr>
            <p:ph idx="5" type="body"/>
          </p:nvPr>
        </p:nvSpPr>
        <p:spPr>
          <a:xfrm>
            <a:off x="6259900" y="548725"/>
            <a:ext cx="2673900" cy="408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E2D69"/>
              </a:buClr>
              <a:buSzPts val="1000"/>
              <a:buNone/>
            </a:pPr>
            <a:r>
              <a:rPr lang="ru-RU" sz="1400"/>
              <a:t>Existing DL approaches </a:t>
            </a:r>
            <a:endParaRPr sz="1400"/>
          </a:p>
        </p:txBody>
      </p:sp>
      <p:pic>
        <p:nvPicPr>
          <p:cNvPr id="280" name="Google Shape;280;p22" title="FCS logo full L.png"/>
          <p:cNvPicPr preferRelativeResize="0"/>
          <p:nvPr/>
        </p:nvPicPr>
        <p:blipFill>
          <a:blip r:embed="rId3">
            <a:alphaModFix/>
          </a:blip>
          <a:stretch>
            <a:fillRect/>
          </a:stretch>
        </p:blipFill>
        <p:spPr>
          <a:xfrm>
            <a:off x="10113299" y="6127075"/>
            <a:ext cx="1924050" cy="581025"/>
          </a:xfrm>
          <a:prstGeom prst="rect">
            <a:avLst/>
          </a:prstGeom>
          <a:noFill/>
          <a:ln>
            <a:noFill/>
          </a:ln>
        </p:spPr>
      </p:pic>
      <p:pic>
        <p:nvPicPr>
          <p:cNvPr id="281" name="Google Shape;281;p22"/>
          <p:cNvPicPr preferRelativeResize="0"/>
          <p:nvPr/>
        </p:nvPicPr>
        <p:blipFill>
          <a:blip r:embed="rId4">
            <a:alphaModFix/>
          </a:blip>
          <a:stretch>
            <a:fillRect/>
          </a:stretch>
        </p:blipFill>
        <p:spPr>
          <a:xfrm>
            <a:off x="6741025" y="1389900"/>
            <a:ext cx="5245501" cy="1964925"/>
          </a:xfrm>
          <a:prstGeom prst="rect">
            <a:avLst/>
          </a:prstGeom>
          <a:noFill/>
          <a:ln>
            <a:noFill/>
          </a:ln>
        </p:spPr>
      </p:pic>
      <p:pic>
        <p:nvPicPr>
          <p:cNvPr id="282" name="Google Shape;282;p22"/>
          <p:cNvPicPr preferRelativeResize="0"/>
          <p:nvPr/>
        </p:nvPicPr>
        <p:blipFill>
          <a:blip r:embed="rId5">
            <a:alphaModFix/>
          </a:blip>
          <a:stretch>
            <a:fillRect/>
          </a:stretch>
        </p:blipFill>
        <p:spPr>
          <a:xfrm>
            <a:off x="6741024" y="3294900"/>
            <a:ext cx="4965600" cy="2467450"/>
          </a:xfrm>
          <a:prstGeom prst="rect">
            <a:avLst/>
          </a:prstGeom>
          <a:noFill/>
          <a:ln>
            <a:noFill/>
          </a:ln>
        </p:spPr>
      </p:pic>
      <p:pic>
        <p:nvPicPr>
          <p:cNvPr id="283" name="Google Shape;283;p22"/>
          <p:cNvPicPr preferRelativeResize="0"/>
          <p:nvPr/>
        </p:nvPicPr>
        <p:blipFill>
          <a:blip r:embed="rId6">
            <a:alphaModFix/>
          </a:blip>
          <a:stretch>
            <a:fillRect/>
          </a:stretch>
        </p:blipFill>
        <p:spPr>
          <a:xfrm>
            <a:off x="367075" y="4490600"/>
            <a:ext cx="3654600" cy="2091600"/>
          </a:xfrm>
          <a:prstGeom prst="rect">
            <a:avLst/>
          </a:prstGeom>
          <a:noFill/>
          <a:ln>
            <a:noFill/>
          </a:ln>
        </p:spPr>
      </p:pic>
      <p:pic>
        <p:nvPicPr>
          <p:cNvPr id="284" name="Google Shape;284;p22"/>
          <p:cNvPicPr preferRelativeResize="0"/>
          <p:nvPr/>
        </p:nvPicPr>
        <p:blipFill>
          <a:blip r:embed="rId7">
            <a:alphaModFix/>
          </a:blip>
          <a:stretch>
            <a:fillRect/>
          </a:stretch>
        </p:blipFill>
        <p:spPr>
          <a:xfrm>
            <a:off x="4108450" y="4872800"/>
            <a:ext cx="3736850" cy="170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